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87" r:id="rId6"/>
    <p:sldId id="284" r:id="rId7"/>
    <p:sldId id="260" r:id="rId8"/>
    <p:sldId id="286" r:id="rId9"/>
    <p:sldId id="261" r:id="rId10"/>
    <p:sldId id="262" r:id="rId11"/>
    <p:sldId id="278" r:id="rId12"/>
    <p:sldId id="271" r:id="rId13"/>
    <p:sldId id="279" r:id="rId14"/>
    <p:sldId id="265" r:id="rId15"/>
    <p:sldId id="269" r:id="rId16"/>
    <p:sldId id="270" r:id="rId17"/>
    <p:sldId id="274" r:id="rId18"/>
    <p:sldId id="273" r:id="rId19"/>
    <p:sldId id="277" r:id="rId20"/>
    <p:sldId id="272" r:id="rId21"/>
    <p:sldId id="281" r:id="rId22"/>
    <p:sldId id="288"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95959"/>
    <a:srgbClr val="FFFFFF"/>
    <a:srgbClr val="606263"/>
    <a:srgbClr val="5F5F5F"/>
    <a:srgbClr val="6A6C6E"/>
    <a:srgbClr val="81AB94"/>
    <a:srgbClr val="091D2D"/>
    <a:srgbClr val="DD6B64"/>
    <a:srgbClr val="313D2A"/>
    <a:srgbClr val="D8E2D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111" d="100"/>
          <a:sy n="111" d="100"/>
        </p:scale>
        <p:origin x="594"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ata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svg"/><Relationship Id="rId1" Type="http://schemas.openxmlformats.org/officeDocument/2006/relationships/image" Target="../media/image10.png"/><Relationship Id="rId4" Type="http://schemas.openxmlformats.org/officeDocument/2006/relationships/image" Target="../media/image13.svg"/></Relationships>
</file>

<file path=ppt/diagrams/_rels/data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svg"/><Relationship Id="rId1" Type="http://schemas.openxmlformats.org/officeDocument/2006/relationships/image" Target="../media/image10.png"/><Relationship Id="rId4" Type="http://schemas.openxmlformats.org/officeDocument/2006/relationships/image" Target="../media/image13.svg"/></Relationships>
</file>

<file path=ppt/diagrams/_rels/data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3.svg"/></Relationships>
</file>

<file path=ppt/diagrams/_rels/data5.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24.png"/><Relationship Id="rId7" Type="http://schemas.openxmlformats.org/officeDocument/2006/relationships/image" Target="../media/image12.png"/><Relationship Id="rId2" Type="http://schemas.openxmlformats.org/officeDocument/2006/relationships/image" Target="../media/image23.svg"/><Relationship Id="rId1" Type="http://schemas.openxmlformats.org/officeDocument/2006/relationships/image" Target="../media/image22.png"/><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svg"/></Relationships>
</file>

<file path=ppt/diagrams/_rels/data6.xml.rels><?xml version="1.0" encoding="UTF-8" standalone="yes"?>
<Relationships xmlns="http://schemas.openxmlformats.org/package/2006/relationships"><Relationship Id="rId8" Type="http://schemas.openxmlformats.org/officeDocument/2006/relationships/image" Target="../media/image37.svg"/><Relationship Id="rId3" Type="http://schemas.openxmlformats.org/officeDocument/2006/relationships/image" Target="../media/image26.png"/><Relationship Id="rId7" Type="http://schemas.openxmlformats.org/officeDocument/2006/relationships/image" Target="../media/image36.png"/><Relationship Id="rId2" Type="http://schemas.openxmlformats.org/officeDocument/2006/relationships/image" Target="../media/image33.svg"/><Relationship Id="rId1" Type="http://schemas.openxmlformats.org/officeDocument/2006/relationships/image" Target="../media/image32.png"/><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image" Target="../media/image27.svg"/></Relationships>
</file>

<file path=ppt/diagrams/_rels/drawing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rawing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svg"/><Relationship Id="rId1" Type="http://schemas.openxmlformats.org/officeDocument/2006/relationships/image" Target="../media/image10.png"/><Relationship Id="rId4" Type="http://schemas.openxmlformats.org/officeDocument/2006/relationships/image" Target="../media/image13.svg"/></Relationships>
</file>

<file path=ppt/diagrams/_rels/drawing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svg"/><Relationship Id="rId1" Type="http://schemas.openxmlformats.org/officeDocument/2006/relationships/image" Target="../media/image10.png"/><Relationship Id="rId4" Type="http://schemas.openxmlformats.org/officeDocument/2006/relationships/image" Target="../media/image13.svg"/></Relationships>
</file>

<file path=ppt/diagrams/_rels/drawing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3.svg"/></Relationships>
</file>

<file path=ppt/diagrams/_rels/drawing5.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24.png"/><Relationship Id="rId7" Type="http://schemas.openxmlformats.org/officeDocument/2006/relationships/image" Target="../media/image12.png"/><Relationship Id="rId2" Type="http://schemas.openxmlformats.org/officeDocument/2006/relationships/image" Target="../media/image23.svg"/><Relationship Id="rId1" Type="http://schemas.openxmlformats.org/officeDocument/2006/relationships/image" Target="../media/image22.png"/><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svg"/></Relationships>
</file>

<file path=ppt/diagrams/_rels/drawing6.xml.rels><?xml version="1.0" encoding="UTF-8" standalone="yes"?>
<Relationships xmlns="http://schemas.openxmlformats.org/package/2006/relationships"><Relationship Id="rId8" Type="http://schemas.openxmlformats.org/officeDocument/2006/relationships/image" Target="../media/image37.svg"/><Relationship Id="rId3" Type="http://schemas.openxmlformats.org/officeDocument/2006/relationships/image" Target="../media/image26.png"/><Relationship Id="rId7" Type="http://schemas.openxmlformats.org/officeDocument/2006/relationships/image" Target="../media/image36.png"/><Relationship Id="rId2" Type="http://schemas.openxmlformats.org/officeDocument/2006/relationships/image" Target="../media/image33.svg"/><Relationship Id="rId1" Type="http://schemas.openxmlformats.org/officeDocument/2006/relationships/image" Target="../media/image32.png"/><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image" Target="../media/image27.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E534368-5ACA-44A3-90CD-F6E73D6CFE6B}" type="doc">
      <dgm:prSet loTypeId="urn:microsoft.com/office/officeart/2018/5/layout/IconCircleLabelList" loCatId="icon" qsTypeId="urn:microsoft.com/office/officeart/2005/8/quickstyle/simple1" qsCatId="simple" csTypeId="urn:microsoft.com/office/officeart/2005/8/colors/accent1_2" csCatId="accent1" phldr="1"/>
      <dgm:spPr/>
      <dgm:t>
        <a:bodyPr/>
        <a:lstStyle/>
        <a:p>
          <a:endParaRPr lang="en-US"/>
        </a:p>
      </dgm:t>
    </dgm:pt>
    <dgm:pt modelId="{DF1EFC6B-284A-45F2-8E9A-93A805AC2256}">
      <dgm:prSet/>
      <dgm:spPr/>
      <dgm:t>
        <a:bodyPr/>
        <a:lstStyle/>
        <a:p>
          <a:pPr>
            <a:lnSpc>
              <a:spcPct val="100000"/>
            </a:lnSpc>
            <a:defRPr cap="all"/>
          </a:pPr>
          <a:r>
            <a:rPr lang="en-US" dirty="0">
              <a:solidFill>
                <a:schemeClr val="bg1"/>
              </a:solidFill>
            </a:rPr>
            <a:t>Objective</a:t>
          </a:r>
        </a:p>
      </dgm:t>
    </dgm:pt>
    <dgm:pt modelId="{6836E16B-DAD4-4585-B625-B106464346AC}" type="parTrans" cxnId="{E546BBEE-9460-434D-9448-CFC3BD63F78D}">
      <dgm:prSet/>
      <dgm:spPr/>
      <dgm:t>
        <a:bodyPr/>
        <a:lstStyle/>
        <a:p>
          <a:endParaRPr lang="en-US"/>
        </a:p>
      </dgm:t>
    </dgm:pt>
    <dgm:pt modelId="{EAD8A8E3-1788-4FFC-9FA6-9026588FFA38}" type="sibTrans" cxnId="{E546BBEE-9460-434D-9448-CFC3BD63F78D}">
      <dgm:prSet/>
      <dgm:spPr/>
      <dgm:t>
        <a:bodyPr/>
        <a:lstStyle/>
        <a:p>
          <a:endParaRPr lang="en-US"/>
        </a:p>
      </dgm:t>
    </dgm:pt>
    <dgm:pt modelId="{3671EDFC-655C-44D2-91A5-CEA31A119381}">
      <dgm:prSet/>
      <dgm:spPr/>
      <dgm:t>
        <a:bodyPr/>
        <a:lstStyle/>
        <a:p>
          <a:pPr>
            <a:lnSpc>
              <a:spcPct val="100000"/>
            </a:lnSpc>
            <a:defRPr cap="all"/>
          </a:pPr>
          <a:r>
            <a:rPr lang="en-US" dirty="0">
              <a:solidFill>
                <a:schemeClr val="bg1"/>
              </a:solidFill>
            </a:rPr>
            <a:t>Graph Generation</a:t>
          </a:r>
        </a:p>
      </dgm:t>
    </dgm:pt>
    <dgm:pt modelId="{E5F9A716-5DD3-4070-BC0C-507E644E9897}" type="parTrans" cxnId="{CF730DA0-5AC6-4D8B-88EA-55E696E13951}">
      <dgm:prSet/>
      <dgm:spPr/>
      <dgm:t>
        <a:bodyPr/>
        <a:lstStyle/>
        <a:p>
          <a:endParaRPr lang="en-US"/>
        </a:p>
      </dgm:t>
    </dgm:pt>
    <dgm:pt modelId="{0090E26B-62B3-44E5-BE53-AD74EDF55BED}" type="sibTrans" cxnId="{CF730DA0-5AC6-4D8B-88EA-55E696E13951}">
      <dgm:prSet/>
      <dgm:spPr/>
      <dgm:t>
        <a:bodyPr/>
        <a:lstStyle/>
        <a:p>
          <a:endParaRPr lang="en-US"/>
        </a:p>
      </dgm:t>
    </dgm:pt>
    <dgm:pt modelId="{AA6F997A-2C9A-4DB2-96FA-EDEB57BB3F9B}">
      <dgm:prSet/>
      <dgm:spPr/>
      <dgm:t>
        <a:bodyPr/>
        <a:lstStyle/>
        <a:p>
          <a:pPr>
            <a:lnSpc>
              <a:spcPct val="100000"/>
            </a:lnSpc>
            <a:defRPr cap="all"/>
          </a:pPr>
          <a:r>
            <a:rPr lang="en-US">
              <a:solidFill>
                <a:schemeClr val="bg1"/>
              </a:solidFill>
            </a:rPr>
            <a:t>Analysis &amp; Discussion</a:t>
          </a:r>
          <a:endParaRPr lang="en-US" dirty="0">
            <a:solidFill>
              <a:schemeClr val="bg1"/>
            </a:solidFill>
          </a:endParaRPr>
        </a:p>
      </dgm:t>
    </dgm:pt>
    <dgm:pt modelId="{9B9D0153-CA92-48EA-8CD2-E3D2C2ABFC43}" type="parTrans" cxnId="{4D62A7AC-AA46-4CA6-89F0-B865CA9CAD28}">
      <dgm:prSet/>
      <dgm:spPr/>
      <dgm:t>
        <a:bodyPr/>
        <a:lstStyle/>
        <a:p>
          <a:endParaRPr lang="en-US"/>
        </a:p>
      </dgm:t>
    </dgm:pt>
    <dgm:pt modelId="{F75E2D26-9E77-42FE-A4E1-A73A00E1642F}" type="sibTrans" cxnId="{4D62A7AC-AA46-4CA6-89F0-B865CA9CAD28}">
      <dgm:prSet/>
      <dgm:spPr/>
      <dgm:t>
        <a:bodyPr/>
        <a:lstStyle/>
        <a:p>
          <a:endParaRPr lang="en-US"/>
        </a:p>
      </dgm:t>
    </dgm:pt>
    <dgm:pt modelId="{749B39CF-AEE8-4D72-95C0-8D42E9AEDC9B}" type="pres">
      <dgm:prSet presAssocID="{CE534368-5ACA-44A3-90CD-F6E73D6CFE6B}" presName="root" presStyleCnt="0">
        <dgm:presLayoutVars>
          <dgm:dir/>
          <dgm:resizeHandles val="exact"/>
        </dgm:presLayoutVars>
      </dgm:prSet>
      <dgm:spPr/>
    </dgm:pt>
    <dgm:pt modelId="{D09AD31C-8ADD-4580-9BAD-354FC31644AA}" type="pres">
      <dgm:prSet presAssocID="{DF1EFC6B-284A-45F2-8E9A-93A805AC2256}" presName="compNode" presStyleCnt="0"/>
      <dgm:spPr/>
    </dgm:pt>
    <dgm:pt modelId="{E7B717C3-F7EA-4D23-A0BD-33F963547208}" type="pres">
      <dgm:prSet presAssocID="{DF1EFC6B-284A-45F2-8E9A-93A805AC2256}" presName="iconBgRect" presStyleLbl="bgShp" presStyleIdx="0" presStyleCnt="3"/>
      <dgm:spPr/>
    </dgm:pt>
    <dgm:pt modelId="{91BD7070-7697-46D5-91DB-F8D1B17E1946}" type="pres">
      <dgm:prSet presAssocID="{DF1EFC6B-284A-45F2-8E9A-93A805AC2256}"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arget Audience"/>
        </a:ext>
      </dgm:extLst>
    </dgm:pt>
    <dgm:pt modelId="{F413D23E-12C6-40A2-952A-E83010581267}" type="pres">
      <dgm:prSet presAssocID="{DF1EFC6B-284A-45F2-8E9A-93A805AC2256}" presName="spaceRect" presStyleCnt="0"/>
      <dgm:spPr/>
    </dgm:pt>
    <dgm:pt modelId="{635CD67B-169D-4B48-9572-77F50ECAC526}" type="pres">
      <dgm:prSet presAssocID="{DF1EFC6B-284A-45F2-8E9A-93A805AC2256}" presName="textRect" presStyleLbl="revTx" presStyleIdx="0" presStyleCnt="3">
        <dgm:presLayoutVars>
          <dgm:chMax val="1"/>
          <dgm:chPref val="1"/>
        </dgm:presLayoutVars>
      </dgm:prSet>
      <dgm:spPr/>
    </dgm:pt>
    <dgm:pt modelId="{F6B0E0E5-ED0B-4E84-A5FE-C55942C6B2F0}" type="pres">
      <dgm:prSet presAssocID="{EAD8A8E3-1788-4FFC-9FA6-9026588FFA38}" presName="sibTrans" presStyleCnt="0"/>
      <dgm:spPr/>
    </dgm:pt>
    <dgm:pt modelId="{F3517401-1002-4B89-BB73-6FD5422EC222}" type="pres">
      <dgm:prSet presAssocID="{3671EDFC-655C-44D2-91A5-CEA31A119381}" presName="compNode" presStyleCnt="0"/>
      <dgm:spPr/>
    </dgm:pt>
    <dgm:pt modelId="{9CCF558C-A26F-4DFE-A7DC-1D808412C6C9}" type="pres">
      <dgm:prSet presAssocID="{3671EDFC-655C-44D2-91A5-CEA31A119381}" presName="iconBgRect" presStyleLbl="bgShp" presStyleIdx="1" presStyleCnt="3"/>
      <dgm:spPr/>
    </dgm:pt>
    <dgm:pt modelId="{A4BE4A12-55B6-403C-A1C6-F2C282A78AE6}" type="pres">
      <dgm:prSet presAssocID="{3671EDFC-655C-44D2-91A5-CEA31A119381}" presName="iconRect" presStyleLbl="node1" presStyleIdx="1" presStyleCnt="3"/>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Building Brick Wall with solid fill"/>
        </a:ext>
      </dgm:extLst>
    </dgm:pt>
    <dgm:pt modelId="{15249889-4920-4AD4-9325-B8CCA0B7C79A}" type="pres">
      <dgm:prSet presAssocID="{3671EDFC-655C-44D2-91A5-CEA31A119381}" presName="spaceRect" presStyleCnt="0"/>
      <dgm:spPr/>
    </dgm:pt>
    <dgm:pt modelId="{B55A214E-A850-45FF-9A64-99DD881EF55C}" type="pres">
      <dgm:prSet presAssocID="{3671EDFC-655C-44D2-91A5-CEA31A119381}" presName="textRect" presStyleLbl="revTx" presStyleIdx="1" presStyleCnt="3">
        <dgm:presLayoutVars>
          <dgm:chMax val="1"/>
          <dgm:chPref val="1"/>
        </dgm:presLayoutVars>
      </dgm:prSet>
      <dgm:spPr/>
    </dgm:pt>
    <dgm:pt modelId="{6D551B90-A847-4222-A630-F179B2EB1D2D}" type="pres">
      <dgm:prSet presAssocID="{0090E26B-62B3-44E5-BE53-AD74EDF55BED}" presName="sibTrans" presStyleCnt="0"/>
      <dgm:spPr/>
    </dgm:pt>
    <dgm:pt modelId="{83921273-9DF6-43D7-B193-ED29472186ED}" type="pres">
      <dgm:prSet presAssocID="{AA6F997A-2C9A-4DB2-96FA-EDEB57BB3F9B}" presName="compNode" presStyleCnt="0"/>
      <dgm:spPr/>
    </dgm:pt>
    <dgm:pt modelId="{B391280E-D06E-4F2A-8C7A-63FF8499E95D}" type="pres">
      <dgm:prSet presAssocID="{AA6F997A-2C9A-4DB2-96FA-EDEB57BB3F9B}" presName="iconBgRect" presStyleLbl="bgShp" presStyleIdx="2" presStyleCnt="3"/>
      <dgm:spPr/>
    </dgm:pt>
    <dgm:pt modelId="{4D197F9A-2B7D-411A-A661-7B691710A0C0}" type="pres">
      <dgm:prSet presAssocID="{AA6F997A-2C9A-4DB2-96FA-EDEB57BB3F9B}"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Chat with solid fill"/>
        </a:ext>
      </dgm:extLst>
    </dgm:pt>
    <dgm:pt modelId="{8B878FBC-376F-4711-8DE7-4FF1FEB9D737}" type="pres">
      <dgm:prSet presAssocID="{AA6F997A-2C9A-4DB2-96FA-EDEB57BB3F9B}" presName="spaceRect" presStyleCnt="0"/>
      <dgm:spPr/>
    </dgm:pt>
    <dgm:pt modelId="{E9672277-234C-4CFF-8225-0C7972884D07}" type="pres">
      <dgm:prSet presAssocID="{AA6F997A-2C9A-4DB2-96FA-EDEB57BB3F9B}" presName="textRect" presStyleLbl="revTx" presStyleIdx="2" presStyleCnt="3">
        <dgm:presLayoutVars>
          <dgm:chMax val="1"/>
          <dgm:chPref val="1"/>
        </dgm:presLayoutVars>
      </dgm:prSet>
      <dgm:spPr/>
    </dgm:pt>
  </dgm:ptLst>
  <dgm:cxnLst>
    <dgm:cxn modelId="{E3C3F828-AFF3-455C-A68A-CA20FC59A4F1}" type="presOf" srcId="{CE534368-5ACA-44A3-90CD-F6E73D6CFE6B}" destId="{749B39CF-AEE8-4D72-95C0-8D42E9AEDC9B}" srcOrd="0" destOrd="0" presId="urn:microsoft.com/office/officeart/2018/5/layout/IconCircleLabelList"/>
    <dgm:cxn modelId="{65372842-9943-44B8-A45E-D3B94B981332}" type="presOf" srcId="{3671EDFC-655C-44D2-91A5-CEA31A119381}" destId="{B55A214E-A850-45FF-9A64-99DD881EF55C}" srcOrd="0" destOrd="0" presId="urn:microsoft.com/office/officeart/2018/5/layout/IconCircleLabelList"/>
    <dgm:cxn modelId="{4B81C970-22C3-4792-A3AE-5A85E11EFB9E}" type="presOf" srcId="{DF1EFC6B-284A-45F2-8E9A-93A805AC2256}" destId="{635CD67B-169D-4B48-9572-77F50ECAC526}" srcOrd="0" destOrd="0" presId="urn:microsoft.com/office/officeart/2018/5/layout/IconCircleLabelList"/>
    <dgm:cxn modelId="{F182249F-8A58-4FA1-B95D-81BC2A24118D}" type="presOf" srcId="{AA6F997A-2C9A-4DB2-96FA-EDEB57BB3F9B}" destId="{E9672277-234C-4CFF-8225-0C7972884D07}" srcOrd="0" destOrd="0" presId="urn:microsoft.com/office/officeart/2018/5/layout/IconCircleLabelList"/>
    <dgm:cxn modelId="{CF730DA0-5AC6-4D8B-88EA-55E696E13951}" srcId="{CE534368-5ACA-44A3-90CD-F6E73D6CFE6B}" destId="{3671EDFC-655C-44D2-91A5-CEA31A119381}" srcOrd="1" destOrd="0" parTransId="{E5F9A716-5DD3-4070-BC0C-507E644E9897}" sibTransId="{0090E26B-62B3-44E5-BE53-AD74EDF55BED}"/>
    <dgm:cxn modelId="{4D62A7AC-AA46-4CA6-89F0-B865CA9CAD28}" srcId="{CE534368-5ACA-44A3-90CD-F6E73D6CFE6B}" destId="{AA6F997A-2C9A-4DB2-96FA-EDEB57BB3F9B}" srcOrd="2" destOrd="0" parTransId="{9B9D0153-CA92-48EA-8CD2-E3D2C2ABFC43}" sibTransId="{F75E2D26-9E77-42FE-A4E1-A73A00E1642F}"/>
    <dgm:cxn modelId="{E546BBEE-9460-434D-9448-CFC3BD63F78D}" srcId="{CE534368-5ACA-44A3-90CD-F6E73D6CFE6B}" destId="{DF1EFC6B-284A-45F2-8E9A-93A805AC2256}" srcOrd="0" destOrd="0" parTransId="{6836E16B-DAD4-4585-B625-B106464346AC}" sibTransId="{EAD8A8E3-1788-4FFC-9FA6-9026588FFA38}"/>
    <dgm:cxn modelId="{7FDA6026-F743-4C01-99C9-7D110045C47D}" type="presParOf" srcId="{749B39CF-AEE8-4D72-95C0-8D42E9AEDC9B}" destId="{D09AD31C-8ADD-4580-9BAD-354FC31644AA}" srcOrd="0" destOrd="0" presId="urn:microsoft.com/office/officeart/2018/5/layout/IconCircleLabelList"/>
    <dgm:cxn modelId="{844AB9C9-EC3D-43B0-BC5E-21CD3753C79C}" type="presParOf" srcId="{D09AD31C-8ADD-4580-9BAD-354FC31644AA}" destId="{E7B717C3-F7EA-4D23-A0BD-33F963547208}" srcOrd="0" destOrd="0" presId="urn:microsoft.com/office/officeart/2018/5/layout/IconCircleLabelList"/>
    <dgm:cxn modelId="{0593A8DB-0341-4575-973C-02D64EBA0443}" type="presParOf" srcId="{D09AD31C-8ADD-4580-9BAD-354FC31644AA}" destId="{91BD7070-7697-46D5-91DB-F8D1B17E1946}" srcOrd="1" destOrd="0" presId="urn:microsoft.com/office/officeart/2018/5/layout/IconCircleLabelList"/>
    <dgm:cxn modelId="{883BF8BF-7B2C-48AC-8268-28F82E33BFC9}" type="presParOf" srcId="{D09AD31C-8ADD-4580-9BAD-354FC31644AA}" destId="{F413D23E-12C6-40A2-952A-E83010581267}" srcOrd="2" destOrd="0" presId="urn:microsoft.com/office/officeart/2018/5/layout/IconCircleLabelList"/>
    <dgm:cxn modelId="{1108E73E-1533-4282-B3AF-D2E11C02405E}" type="presParOf" srcId="{D09AD31C-8ADD-4580-9BAD-354FC31644AA}" destId="{635CD67B-169D-4B48-9572-77F50ECAC526}" srcOrd="3" destOrd="0" presId="urn:microsoft.com/office/officeart/2018/5/layout/IconCircleLabelList"/>
    <dgm:cxn modelId="{03D6D526-68EC-4EB3-9029-0C31943DF45A}" type="presParOf" srcId="{749B39CF-AEE8-4D72-95C0-8D42E9AEDC9B}" destId="{F6B0E0E5-ED0B-4E84-A5FE-C55942C6B2F0}" srcOrd="1" destOrd="0" presId="urn:microsoft.com/office/officeart/2018/5/layout/IconCircleLabelList"/>
    <dgm:cxn modelId="{C76F7001-0BB8-4272-8184-BF3A862ABAF4}" type="presParOf" srcId="{749B39CF-AEE8-4D72-95C0-8D42E9AEDC9B}" destId="{F3517401-1002-4B89-BB73-6FD5422EC222}" srcOrd="2" destOrd="0" presId="urn:microsoft.com/office/officeart/2018/5/layout/IconCircleLabelList"/>
    <dgm:cxn modelId="{B9FB8F00-2528-4BF4-BD2A-927D0FFE5BB4}" type="presParOf" srcId="{F3517401-1002-4B89-BB73-6FD5422EC222}" destId="{9CCF558C-A26F-4DFE-A7DC-1D808412C6C9}" srcOrd="0" destOrd="0" presId="urn:microsoft.com/office/officeart/2018/5/layout/IconCircleLabelList"/>
    <dgm:cxn modelId="{53C87816-EFA0-425B-A45F-B258A799D00E}" type="presParOf" srcId="{F3517401-1002-4B89-BB73-6FD5422EC222}" destId="{A4BE4A12-55B6-403C-A1C6-F2C282A78AE6}" srcOrd="1" destOrd="0" presId="urn:microsoft.com/office/officeart/2018/5/layout/IconCircleLabelList"/>
    <dgm:cxn modelId="{267E85D8-B72C-4337-A96E-65DB841BF421}" type="presParOf" srcId="{F3517401-1002-4B89-BB73-6FD5422EC222}" destId="{15249889-4920-4AD4-9325-B8CCA0B7C79A}" srcOrd="2" destOrd="0" presId="urn:microsoft.com/office/officeart/2018/5/layout/IconCircleLabelList"/>
    <dgm:cxn modelId="{A543908D-C73D-42DC-A244-D35B9E3D8038}" type="presParOf" srcId="{F3517401-1002-4B89-BB73-6FD5422EC222}" destId="{B55A214E-A850-45FF-9A64-99DD881EF55C}" srcOrd="3" destOrd="0" presId="urn:microsoft.com/office/officeart/2018/5/layout/IconCircleLabelList"/>
    <dgm:cxn modelId="{75CEE096-53F4-49BF-BF36-A083D01440A3}" type="presParOf" srcId="{749B39CF-AEE8-4D72-95C0-8D42E9AEDC9B}" destId="{6D551B90-A847-4222-A630-F179B2EB1D2D}" srcOrd="3" destOrd="0" presId="urn:microsoft.com/office/officeart/2018/5/layout/IconCircleLabelList"/>
    <dgm:cxn modelId="{3ABF4C28-9301-4EAF-82CB-3FFB2EC617B3}" type="presParOf" srcId="{749B39CF-AEE8-4D72-95C0-8D42E9AEDC9B}" destId="{83921273-9DF6-43D7-B193-ED29472186ED}" srcOrd="4" destOrd="0" presId="urn:microsoft.com/office/officeart/2018/5/layout/IconCircleLabelList"/>
    <dgm:cxn modelId="{1BB2C47A-3347-4500-921C-2B8A725B4474}" type="presParOf" srcId="{83921273-9DF6-43D7-B193-ED29472186ED}" destId="{B391280E-D06E-4F2A-8C7A-63FF8499E95D}" srcOrd="0" destOrd="0" presId="urn:microsoft.com/office/officeart/2018/5/layout/IconCircleLabelList"/>
    <dgm:cxn modelId="{5330FD63-87FA-4549-9AEA-DD22AEC165E2}" type="presParOf" srcId="{83921273-9DF6-43D7-B193-ED29472186ED}" destId="{4D197F9A-2B7D-411A-A661-7B691710A0C0}" srcOrd="1" destOrd="0" presId="urn:microsoft.com/office/officeart/2018/5/layout/IconCircleLabelList"/>
    <dgm:cxn modelId="{B6D131D2-63C4-495C-97BF-32DD3D5F624F}" type="presParOf" srcId="{83921273-9DF6-43D7-B193-ED29472186ED}" destId="{8B878FBC-376F-4711-8DE7-4FF1FEB9D737}" srcOrd="2" destOrd="0" presId="urn:microsoft.com/office/officeart/2018/5/layout/IconCircleLabelList"/>
    <dgm:cxn modelId="{45E19BBC-6688-47BD-BEE6-54CF4B20D836}" type="presParOf" srcId="{83921273-9DF6-43D7-B193-ED29472186ED}" destId="{E9672277-234C-4CFF-8225-0C7972884D07}"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65F8C8B-F4A4-4B35-996D-E21D7A6A14BF}" type="doc">
      <dgm:prSet loTypeId="urn:microsoft.com/office/officeart/2018/5/layout/IconCircleLabelList" loCatId="icon" qsTypeId="urn:microsoft.com/office/officeart/2005/8/quickstyle/simple1" qsCatId="simple" csTypeId="urn:microsoft.com/office/officeart/2005/8/colors/accent1_2" csCatId="accent1" phldr="1"/>
      <dgm:spPr/>
      <dgm:t>
        <a:bodyPr/>
        <a:lstStyle/>
        <a:p>
          <a:endParaRPr lang="en-US"/>
        </a:p>
      </dgm:t>
    </dgm:pt>
    <dgm:pt modelId="{A950AE32-364A-4283-BC82-62B72186D7D1}">
      <dgm:prSet/>
      <dgm:spPr/>
      <dgm:t>
        <a:bodyPr/>
        <a:lstStyle/>
        <a:p>
          <a:pPr>
            <a:lnSpc>
              <a:spcPct val="100000"/>
            </a:lnSpc>
            <a:defRPr cap="all"/>
          </a:pPr>
          <a:r>
            <a:rPr lang="en-US" dirty="0">
              <a:solidFill>
                <a:schemeClr val="bg1"/>
              </a:solidFill>
            </a:rPr>
            <a:t>Obtain .txt file from Amtrak website</a:t>
          </a:r>
        </a:p>
      </dgm:t>
    </dgm:pt>
    <dgm:pt modelId="{79AC477B-18AE-49C5-AAA9-469D2A35D95C}" type="parTrans" cxnId="{0FD3890C-DFFC-4A74-B5E8-44700C5DF105}">
      <dgm:prSet/>
      <dgm:spPr/>
      <dgm:t>
        <a:bodyPr/>
        <a:lstStyle/>
        <a:p>
          <a:endParaRPr lang="en-US"/>
        </a:p>
      </dgm:t>
    </dgm:pt>
    <dgm:pt modelId="{B99BFE4E-BCD0-4C51-A8DD-F6AC88E90196}" type="sibTrans" cxnId="{0FD3890C-DFFC-4A74-B5E8-44700C5DF105}">
      <dgm:prSet/>
      <dgm:spPr/>
      <dgm:t>
        <a:bodyPr/>
        <a:lstStyle/>
        <a:p>
          <a:endParaRPr lang="en-US"/>
        </a:p>
      </dgm:t>
    </dgm:pt>
    <dgm:pt modelId="{A16B90D9-8D09-4E58-B8A7-187A9C7777E2}">
      <dgm:prSet/>
      <dgm:spPr/>
      <dgm:t>
        <a:bodyPr/>
        <a:lstStyle/>
        <a:p>
          <a:pPr>
            <a:lnSpc>
              <a:spcPct val="100000"/>
            </a:lnSpc>
            <a:defRPr cap="all"/>
          </a:pPr>
          <a:r>
            <a:rPr lang="en-US" dirty="0">
              <a:solidFill>
                <a:schemeClr val="bg1"/>
              </a:solidFill>
            </a:rPr>
            <a:t>Parse data to write GML file</a:t>
          </a:r>
        </a:p>
      </dgm:t>
    </dgm:pt>
    <dgm:pt modelId="{64D2E929-B383-48D5-8A18-95F79F204D9F}" type="parTrans" cxnId="{6E90EB5C-5E89-4204-8387-F383CAC53233}">
      <dgm:prSet/>
      <dgm:spPr/>
      <dgm:t>
        <a:bodyPr/>
        <a:lstStyle/>
        <a:p>
          <a:endParaRPr lang="en-US"/>
        </a:p>
      </dgm:t>
    </dgm:pt>
    <dgm:pt modelId="{21BC418F-BA7C-417B-8BEA-A89AF2FD5ED2}" type="sibTrans" cxnId="{6E90EB5C-5E89-4204-8387-F383CAC53233}">
      <dgm:prSet/>
      <dgm:spPr/>
      <dgm:t>
        <a:bodyPr/>
        <a:lstStyle/>
        <a:p>
          <a:endParaRPr lang="en-US"/>
        </a:p>
      </dgm:t>
    </dgm:pt>
    <dgm:pt modelId="{CD77F207-EFF2-4CD3-9FB4-C8963EB9E31C}" type="pres">
      <dgm:prSet presAssocID="{B65F8C8B-F4A4-4B35-996D-E21D7A6A14BF}" presName="root" presStyleCnt="0">
        <dgm:presLayoutVars>
          <dgm:dir/>
          <dgm:resizeHandles val="exact"/>
        </dgm:presLayoutVars>
      </dgm:prSet>
      <dgm:spPr/>
    </dgm:pt>
    <dgm:pt modelId="{CA0D04BC-648B-4112-9782-A50D6A4DA018}" type="pres">
      <dgm:prSet presAssocID="{A950AE32-364A-4283-BC82-62B72186D7D1}" presName="compNode" presStyleCnt="0"/>
      <dgm:spPr/>
    </dgm:pt>
    <dgm:pt modelId="{21EC6400-51DB-4F59-BCEF-2BC2C9C89D46}" type="pres">
      <dgm:prSet presAssocID="{A950AE32-364A-4283-BC82-62B72186D7D1}" presName="iconBgRect" presStyleLbl="bgShp" presStyleIdx="0" presStyleCnt="2"/>
      <dgm:spPr>
        <a:solidFill>
          <a:srgbClr val="D8E2DC"/>
        </a:solidFill>
      </dgm:spPr>
    </dgm:pt>
    <dgm:pt modelId="{50F5C859-5A60-4D02-B6A7-ED00F47884FC}" type="pres">
      <dgm:prSet presAssocID="{A950AE32-364A-4283-BC82-62B72186D7D1}" presName="iconRect" presStyleLbl="node1" presStyleIdx="0" presStyleCnt="2"/>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Document with solid fill"/>
        </a:ext>
      </dgm:extLst>
    </dgm:pt>
    <dgm:pt modelId="{4B74386D-A589-4DA1-8129-EEC841C2DBCB}" type="pres">
      <dgm:prSet presAssocID="{A950AE32-364A-4283-BC82-62B72186D7D1}" presName="spaceRect" presStyleCnt="0"/>
      <dgm:spPr/>
    </dgm:pt>
    <dgm:pt modelId="{DE46F3B1-DEDB-43DF-B739-10A287B47E71}" type="pres">
      <dgm:prSet presAssocID="{A950AE32-364A-4283-BC82-62B72186D7D1}" presName="textRect" presStyleLbl="revTx" presStyleIdx="0" presStyleCnt="2">
        <dgm:presLayoutVars>
          <dgm:chMax val="1"/>
          <dgm:chPref val="1"/>
        </dgm:presLayoutVars>
      </dgm:prSet>
      <dgm:spPr/>
    </dgm:pt>
    <dgm:pt modelId="{7B907B73-E5E9-4959-B701-8271EC0AB99F}" type="pres">
      <dgm:prSet presAssocID="{B99BFE4E-BCD0-4C51-A8DD-F6AC88E90196}" presName="sibTrans" presStyleCnt="0"/>
      <dgm:spPr/>
    </dgm:pt>
    <dgm:pt modelId="{B4CFCFAD-8E15-4F20-B557-FEA6FEB1E4C5}" type="pres">
      <dgm:prSet presAssocID="{A16B90D9-8D09-4E58-B8A7-187A9C7777E2}" presName="compNode" presStyleCnt="0"/>
      <dgm:spPr/>
    </dgm:pt>
    <dgm:pt modelId="{9F92D3BE-059E-4906-9A7D-3F3F0EB5EE7D}" type="pres">
      <dgm:prSet presAssocID="{A16B90D9-8D09-4E58-B8A7-187A9C7777E2}" presName="iconBgRect" presStyleLbl="bgShp" presStyleIdx="1" presStyleCnt="2"/>
      <dgm:spPr/>
    </dgm:pt>
    <dgm:pt modelId="{3D5F13A1-3425-4462-BD6A-96CE43B8D08B}" type="pres">
      <dgm:prSet presAssocID="{A16B90D9-8D09-4E58-B8A7-187A9C7777E2}" presName="iconRect" presStyleLbl="node1" presStyleIdx="1" presStyleCnt="2" custLinFactNeighborX="2082" custLinFactNeighborY="54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Connections with solid fill"/>
        </a:ext>
      </dgm:extLst>
    </dgm:pt>
    <dgm:pt modelId="{F13A5C7D-8100-47CA-A0BE-EEF4013951C0}" type="pres">
      <dgm:prSet presAssocID="{A16B90D9-8D09-4E58-B8A7-187A9C7777E2}" presName="spaceRect" presStyleCnt="0"/>
      <dgm:spPr/>
    </dgm:pt>
    <dgm:pt modelId="{4ADB7CC3-BA72-44B7-845C-55599A76EFC2}" type="pres">
      <dgm:prSet presAssocID="{A16B90D9-8D09-4E58-B8A7-187A9C7777E2}" presName="textRect" presStyleLbl="revTx" presStyleIdx="1" presStyleCnt="2">
        <dgm:presLayoutVars>
          <dgm:chMax val="1"/>
          <dgm:chPref val="1"/>
        </dgm:presLayoutVars>
      </dgm:prSet>
      <dgm:spPr/>
    </dgm:pt>
  </dgm:ptLst>
  <dgm:cxnLst>
    <dgm:cxn modelId="{0FD3890C-DFFC-4A74-B5E8-44700C5DF105}" srcId="{B65F8C8B-F4A4-4B35-996D-E21D7A6A14BF}" destId="{A950AE32-364A-4283-BC82-62B72186D7D1}" srcOrd="0" destOrd="0" parTransId="{79AC477B-18AE-49C5-AAA9-469D2A35D95C}" sibTransId="{B99BFE4E-BCD0-4C51-A8DD-F6AC88E90196}"/>
    <dgm:cxn modelId="{6E90EB5C-5E89-4204-8387-F383CAC53233}" srcId="{B65F8C8B-F4A4-4B35-996D-E21D7A6A14BF}" destId="{A16B90D9-8D09-4E58-B8A7-187A9C7777E2}" srcOrd="1" destOrd="0" parTransId="{64D2E929-B383-48D5-8A18-95F79F204D9F}" sibTransId="{21BC418F-BA7C-417B-8BEA-A89AF2FD5ED2}"/>
    <dgm:cxn modelId="{19BE8E61-AA10-463A-8FE3-EE285BD70EFC}" type="presOf" srcId="{A950AE32-364A-4283-BC82-62B72186D7D1}" destId="{DE46F3B1-DEDB-43DF-B739-10A287B47E71}" srcOrd="0" destOrd="0" presId="urn:microsoft.com/office/officeart/2018/5/layout/IconCircleLabelList"/>
    <dgm:cxn modelId="{0B95409C-5A4C-4C0B-9167-C854B30C451A}" type="presOf" srcId="{B65F8C8B-F4A4-4B35-996D-E21D7A6A14BF}" destId="{CD77F207-EFF2-4CD3-9FB4-C8963EB9E31C}" srcOrd="0" destOrd="0" presId="urn:microsoft.com/office/officeart/2018/5/layout/IconCircleLabelList"/>
    <dgm:cxn modelId="{2C379EB2-9EF3-4DBF-B617-D4C92F80868D}" type="presOf" srcId="{A16B90D9-8D09-4E58-B8A7-187A9C7777E2}" destId="{4ADB7CC3-BA72-44B7-845C-55599A76EFC2}" srcOrd="0" destOrd="0" presId="urn:microsoft.com/office/officeart/2018/5/layout/IconCircleLabelList"/>
    <dgm:cxn modelId="{088DD725-1716-438C-94C9-F59B67583F2C}" type="presParOf" srcId="{CD77F207-EFF2-4CD3-9FB4-C8963EB9E31C}" destId="{CA0D04BC-648B-4112-9782-A50D6A4DA018}" srcOrd="0" destOrd="0" presId="urn:microsoft.com/office/officeart/2018/5/layout/IconCircleLabelList"/>
    <dgm:cxn modelId="{F2E29AAE-4E96-40CC-AE8A-45BF8A7BDCE7}" type="presParOf" srcId="{CA0D04BC-648B-4112-9782-A50D6A4DA018}" destId="{21EC6400-51DB-4F59-BCEF-2BC2C9C89D46}" srcOrd="0" destOrd="0" presId="urn:microsoft.com/office/officeart/2018/5/layout/IconCircleLabelList"/>
    <dgm:cxn modelId="{7C593ADE-62B1-41D6-AACD-9DDFE7250FAE}" type="presParOf" srcId="{CA0D04BC-648B-4112-9782-A50D6A4DA018}" destId="{50F5C859-5A60-4D02-B6A7-ED00F47884FC}" srcOrd="1" destOrd="0" presId="urn:microsoft.com/office/officeart/2018/5/layout/IconCircleLabelList"/>
    <dgm:cxn modelId="{2BF9136F-307A-44E6-97EF-EB092FC140A6}" type="presParOf" srcId="{CA0D04BC-648B-4112-9782-A50D6A4DA018}" destId="{4B74386D-A589-4DA1-8129-EEC841C2DBCB}" srcOrd="2" destOrd="0" presId="urn:microsoft.com/office/officeart/2018/5/layout/IconCircleLabelList"/>
    <dgm:cxn modelId="{157B4B45-0BA0-4773-B3C8-C31E64E2BD26}" type="presParOf" srcId="{CA0D04BC-648B-4112-9782-A50D6A4DA018}" destId="{DE46F3B1-DEDB-43DF-B739-10A287B47E71}" srcOrd="3" destOrd="0" presId="urn:microsoft.com/office/officeart/2018/5/layout/IconCircleLabelList"/>
    <dgm:cxn modelId="{490A9397-ADE2-4C23-9EC2-29EBE4A03B98}" type="presParOf" srcId="{CD77F207-EFF2-4CD3-9FB4-C8963EB9E31C}" destId="{7B907B73-E5E9-4959-B701-8271EC0AB99F}" srcOrd="1" destOrd="0" presId="urn:microsoft.com/office/officeart/2018/5/layout/IconCircleLabelList"/>
    <dgm:cxn modelId="{5E353111-FDA9-4C17-87B2-5C07A2D81927}" type="presParOf" srcId="{CD77F207-EFF2-4CD3-9FB4-C8963EB9E31C}" destId="{B4CFCFAD-8E15-4F20-B557-FEA6FEB1E4C5}" srcOrd="2" destOrd="0" presId="urn:microsoft.com/office/officeart/2018/5/layout/IconCircleLabelList"/>
    <dgm:cxn modelId="{666D4086-ACCA-4DF7-A673-3B6ADD022EDD}" type="presParOf" srcId="{B4CFCFAD-8E15-4F20-B557-FEA6FEB1E4C5}" destId="{9F92D3BE-059E-4906-9A7D-3F3F0EB5EE7D}" srcOrd="0" destOrd="0" presId="urn:microsoft.com/office/officeart/2018/5/layout/IconCircleLabelList"/>
    <dgm:cxn modelId="{5565F3C1-4A23-4689-AFE4-1EA2154D7EE4}" type="presParOf" srcId="{B4CFCFAD-8E15-4F20-B557-FEA6FEB1E4C5}" destId="{3D5F13A1-3425-4462-BD6A-96CE43B8D08B}" srcOrd="1" destOrd="0" presId="urn:microsoft.com/office/officeart/2018/5/layout/IconCircleLabelList"/>
    <dgm:cxn modelId="{F16B4C09-AE4B-4DA6-999F-129ACF0F6C0F}" type="presParOf" srcId="{B4CFCFAD-8E15-4F20-B557-FEA6FEB1E4C5}" destId="{F13A5C7D-8100-47CA-A0BE-EEF4013951C0}" srcOrd="2" destOrd="0" presId="urn:microsoft.com/office/officeart/2018/5/layout/IconCircleLabelList"/>
    <dgm:cxn modelId="{6BF7ED04-689C-49FD-996D-9642D8378E80}" type="presParOf" srcId="{B4CFCFAD-8E15-4F20-B557-FEA6FEB1E4C5}" destId="{4ADB7CC3-BA72-44B7-845C-55599A76EFC2}"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65F8C8B-F4A4-4B35-996D-E21D7A6A14BF}" type="doc">
      <dgm:prSet loTypeId="urn:microsoft.com/office/officeart/2018/5/layout/IconCircleLabelList" loCatId="icon" qsTypeId="urn:microsoft.com/office/officeart/2005/8/quickstyle/simple1" qsCatId="simple" csTypeId="urn:microsoft.com/office/officeart/2005/8/colors/accent1_2" csCatId="accent1" phldr="1"/>
      <dgm:spPr/>
      <dgm:t>
        <a:bodyPr/>
        <a:lstStyle/>
        <a:p>
          <a:endParaRPr lang="en-US"/>
        </a:p>
      </dgm:t>
    </dgm:pt>
    <dgm:pt modelId="{A950AE32-364A-4283-BC82-62B72186D7D1}">
      <dgm:prSet/>
      <dgm:spPr/>
      <dgm:t>
        <a:bodyPr/>
        <a:lstStyle/>
        <a:p>
          <a:pPr>
            <a:lnSpc>
              <a:spcPct val="100000"/>
            </a:lnSpc>
            <a:defRPr cap="all"/>
          </a:pPr>
          <a:r>
            <a:rPr lang="en-US" dirty="0">
              <a:solidFill>
                <a:schemeClr val="bg1"/>
              </a:solidFill>
            </a:rPr>
            <a:t>Obtain .txt file from Amtrak website</a:t>
          </a:r>
        </a:p>
      </dgm:t>
    </dgm:pt>
    <dgm:pt modelId="{79AC477B-18AE-49C5-AAA9-469D2A35D95C}" type="parTrans" cxnId="{0FD3890C-DFFC-4A74-B5E8-44700C5DF105}">
      <dgm:prSet/>
      <dgm:spPr/>
      <dgm:t>
        <a:bodyPr/>
        <a:lstStyle/>
        <a:p>
          <a:endParaRPr lang="en-US"/>
        </a:p>
      </dgm:t>
    </dgm:pt>
    <dgm:pt modelId="{B99BFE4E-BCD0-4C51-A8DD-F6AC88E90196}" type="sibTrans" cxnId="{0FD3890C-DFFC-4A74-B5E8-44700C5DF105}">
      <dgm:prSet/>
      <dgm:spPr/>
      <dgm:t>
        <a:bodyPr/>
        <a:lstStyle/>
        <a:p>
          <a:endParaRPr lang="en-US"/>
        </a:p>
      </dgm:t>
    </dgm:pt>
    <dgm:pt modelId="{A16B90D9-8D09-4E58-B8A7-187A9C7777E2}">
      <dgm:prSet/>
      <dgm:spPr/>
      <dgm:t>
        <a:bodyPr/>
        <a:lstStyle/>
        <a:p>
          <a:pPr>
            <a:lnSpc>
              <a:spcPct val="100000"/>
            </a:lnSpc>
            <a:defRPr cap="all"/>
          </a:pPr>
          <a:r>
            <a:rPr lang="en-US" dirty="0">
              <a:solidFill>
                <a:schemeClr val="bg1"/>
              </a:solidFill>
            </a:rPr>
            <a:t>Parse data to write GML file</a:t>
          </a:r>
        </a:p>
      </dgm:t>
    </dgm:pt>
    <dgm:pt modelId="{64D2E929-B383-48D5-8A18-95F79F204D9F}" type="parTrans" cxnId="{6E90EB5C-5E89-4204-8387-F383CAC53233}">
      <dgm:prSet/>
      <dgm:spPr/>
      <dgm:t>
        <a:bodyPr/>
        <a:lstStyle/>
        <a:p>
          <a:endParaRPr lang="en-US"/>
        </a:p>
      </dgm:t>
    </dgm:pt>
    <dgm:pt modelId="{21BC418F-BA7C-417B-8BEA-A89AF2FD5ED2}" type="sibTrans" cxnId="{6E90EB5C-5E89-4204-8387-F383CAC53233}">
      <dgm:prSet/>
      <dgm:spPr/>
      <dgm:t>
        <a:bodyPr/>
        <a:lstStyle/>
        <a:p>
          <a:endParaRPr lang="en-US"/>
        </a:p>
      </dgm:t>
    </dgm:pt>
    <dgm:pt modelId="{CD77F207-EFF2-4CD3-9FB4-C8963EB9E31C}" type="pres">
      <dgm:prSet presAssocID="{B65F8C8B-F4A4-4B35-996D-E21D7A6A14BF}" presName="root" presStyleCnt="0">
        <dgm:presLayoutVars>
          <dgm:dir/>
          <dgm:resizeHandles val="exact"/>
        </dgm:presLayoutVars>
      </dgm:prSet>
      <dgm:spPr/>
    </dgm:pt>
    <dgm:pt modelId="{CA0D04BC-648B-4112-9782-A50D6A4DA018}" type="pres">
      <dgm:prSet presAssocID="{A950AE32-364A-4283-BC82-62B72186D7D1}" presName="compNode" presStyleCnt="0"/>
      <dgm:spPr/>
    </dgm:pt>
    <dgm:pt modelId="{21EC6400-51DB-4F59-BCEF-2BC2C9C89D46}" type="pres">
      <dgm:prSet presAssocID="{A950AE32-364A-4283-BC82-62B72186D7D1}" presName="iconBgRect" presStyleLbl="bgShp" presStyleIdx="0" presStyleCnt="2"/>
      <dgm:spPr>
        <a:solidFill>
          <a:srgbClr val="D8E2DC"/>
        </a:solidFill>
      </dgm:spPr>
    </dgm:pt>
    <dgm:pt modelId="{50F5C859-5A60-4D02-B6A7-ED00F47884FC}" type="pres">
      <dgm:prSet presAssocID="{A950AE32-364A-4283-BC82-62B72186D7D1}" presName="iconRect" presStyleLbl="node1" presStyleIdx="0" presStyleCnt="2"/>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Document with solid fill"/>
        </a:ext>
      </dgm:extLst>
    </dgm:pt>
    <dgm:pt modelId="{4B74386D-A589-4DA1-8129-EEC841C2DBCB}" type="pres">
      <dgm:prSet presAssocID="{A950AE32-364A-4283-BC82-62B72186D7D1}" presName="spaceRect" presStyleCnt="0"/>
      <dgm:spPr/>
    </dgm:pt>
    <dgm:pt modelId="{DE46F3B1-DEDB-43DF-B739-10A287B47E71}" type="pres">
      <dgm:prSet presAssocID="{A950AE32-364A-4283-BC82-62B72186D7D1}" presName="textRect" presStyleLbl="revTx" presStyleIdx="0" presStyleCnt="2">
        <dgm:presLayoutVars>
          <dgm:chMax val="1"/>
          <dgm:chPref val="1"/>
        </dgm:presLayoutVars>
      </dgm:prSet>
      <dgm:spPr/>
    </dgm:pt>
    <dgm:pt modelId="{7B907B73-E5E9-4959-B701-8271EC0AB99F}" type="pres">
      <dgm:prSet presAssocID="{B99BFE4E-BCD0-4C51-A8DD-F6AC88E90196}" presName="sibTrans" presStyleCnt="0"/>
      <dgm:spPr/>
    </dgm:pt>
    <dgm:pt modelId="{B4CFCFAD-8E15-4F20-B557-FEA6FEB1E4C5}" type="pres">
      <dgm:prSet presAssocID="{A16B90D9-8D09-4E58-B8A7-187A9C7777E2}" presName="compNode" presStyleCnt="0"/>
      <dgm:spPr/>
    </dgm:pt>
    <dgm:pt modelId="{9F92D3BE-059E-4906-9A7D-3F3F0EB5EE7D}" type="pres">
      <dgm:prSet presAssocID="{A16B90D9-8D09-4E58-B8A7-187A9C7777E2}" presName="iconBgRect" presStyleLbl="bgShp" presStyleIdx="1" presStyleCnt="2"/>
      <dgm:spPr/>
    </dgm:pt>
    <dgm:pt modelId="{3D5F13A1-3425-4462-BD6A-96CE43B8D08B}" type="pres">
      <dgm:prSet presAssocID="{A16B90D9-8D09-4E58-B8A7-187A9C7777E2}" presName="iconRect" presStyleLbl="node1" presStyleIdx="1" presStyleCnt="2" custLinFactNeighborX="2082" custLinFactNeighborY="54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Connections with solid fill"/>
        </a:ext>
      </dgm:extLst>
    </dgm:pt>
    <dgm:pt modelId="{F13A5C7D-8100-47CA-A0BE-EEF4013951C0}" type="pres">
      <dgm:prSet presAssocID="{A16B90D9-8D09-4E58-B8A7-187A9C7777E2}" presName="spaceRect" presStyleCnt="0"/>
      <dgm:spPr/>
    </dgm:pt>
    <dgm:pt modelId="{4ADB7CC3-BA72-44B7-845C-55599A76EFC2}" type="pres">
      <dgm:prSet presAssocID="{A16B90D9-8D09-4E58-B8A7-187A9C7777E2}" presName="textRect" presStyleLbl="revTx" presStyleIdx="1" presStyleCnt="2">
        <dgm:presLayoutVars>
          <dgm:chMax val="1"/>
          <dgm:chPref val="1"/>
        </dgm:presLayoutVars>
      </dgm:prSet>
      <dgm:spPr/>
    </dgm:pt>
  </dgm:ptLst>
  <dgm:cxnLst>
    <dgm:cxn modelId="{0FD3890C-DFFC-4A74-B5E8-44700C5DF105}" srcId="{B65F8C8B-F4A4-4B35-996D-E21D7A6A14BF}" destId="{A950AE32-364A-4283-BC82-62B72186D7D1}" srcOrd="0" destOrd="0" parTransId="{79AC477B-18AE-49C5-AAA9-469D2A35D95C}" sibTransId="{B99BFE4E-BCD0-4C51-A8DD-F6AC88E90196}"/>
    <dgm:cxn modelId="{6E90EB5C-5E89-4204-8387-F383CAC53233}" srcId="{B65F8C8B-F4A4-4B35-996D-E21D7A6A14BF}" destId="{A16B90D9-8D09-4E58-B8A7-187A9C7777E2}" srcOrd="1" destOrd="0" parTransId="{64D2E929-B383-48D5-8A18-95F79F204D9F}" sibTransId="{21BC418F-BA7C-417B-8BEA-A89AF2FD5ED2}"/>
    <dgm:cxn modelId="{19BE8E61-AA10-463A-8FE3-EE285BD70EFC}" type="presOf" srcId="{A950AE32-364A-4283-BC82-62B72186D7D1}" destId="{DE46F3B1-DEDB-43DF-B739-10A287B47E71}" srcOrd="0" destOrd="0" presId="urn:microsoft.com/office/officeart/2018/5/layout/IconCircleLabelList"/>
    <dgm:cxn modelId="{0B95409C-5A4C-4C0B-9167-C854B30C451A}" type="presOf" srcId="{B65F8C8B-F4A4-4B35-996D-E21D7A6A14BF}" destId="{CD77F207-EFF2-4CD3-9FB4-C8963EB9E31C}" srcOrd="0" destOrd="0" presId="urn:microsoft.com/office/officeart/2018/5/layout/IconCircleLabelList"/>
    <dgm:cxn modelId="{2C379EB2-9EF3-4DBF-B617-D4C92F80868D}" type="presOf" srcId="{A16B90D9-8D09-4E58-B8A7-187A9C7777E2}" destId="{4ADB7CC3-BA72-44B7-845C-55599A76EFC2}" srcOrd="0" destOrd="0" presId="urn:microsoft.com/office/officeart/2018/5/layout/IconCircleLabelList"/>
    <dgm:cxn modelId="{088DD725-1716-438C-94C9-F59B67583F2C}" type="presParOf" srcId="{CD77F207-EFF2-4CD3-9FB4-C8963EB9E31C}" destId="{CA0D04BC-648B-4112-9782-A50D6A4DA018}" srcOrd="0" destOrd="0" presId="urn:microsoft.com/office/officeart/2018/5/layout/IconCircleLabelList"/>
    <dgm:cxn modelId="{F2E29AAE-4E96-40CC-AE8A-45BF8A7BDCE7}" type="presParOf" srcId="{CA0D04BC-648B-4112-9782-A50D6A4DA018}" destId="{21EC6400-51DB-4F59-BCEF-2BC2C9C89D46}" srcOrd="0" destOrd="0" presId="urn:microsoft.com/office/officeart/2018/5/layout/IconCircleLabelList"/>
    <dgm:cxn modelId="{7C593ADE-62B1-41D6-AACD-9DDFE7250FAE}" type="presParOf" srcId="{CA0D04BC-648B-4112-9782-A50D6A4DA018}" destId="{50F5C859-5A60-4D02-B6A7-ED00F47884FC}" srcOrd="1" destOrd="0" presId="urn:microsoft.com/office/officeart/2018/5/layout/IconCircleLabelList"/>
    <dgm:cxn modelId="{2BF9136F-307A-44E6-97EF-EB092FC140A6}" type="presParOf" srcId="{CA0D04BC-648B-4112-9782-A50D6A4DA018}" destId="{4B74386D-A589-4DA1-8129-EEC841C2DBCB}" srcOrd="2" destOrd="0" presId="urn:microsoft.com/office/officeart/2018/5/layout/IconCircleLabelList"/>
    <dgm:cxn modelId="{157B4B45-0BA0-4773-B3C8-C31E64E2BD26}" type="presParOf" srcId="{CA0D04BC-648B-4112-9782-A50D6A4DA018}" destId="{DE46F3B1-DEDB-43DF-B739-10A287B47E71}" srcOrd="3" destOrd="0" presId="urn:microsoft.com/office/officeart/2018/5/layout/IconCircleLabelList"/>
    <dgm:cxn modelId="{490A9397-ADE2-4C23-9EC2-29EBE4A03B98}" type="presParOf" srcId="{CD77F207-EFF2-4CD3-9FB4-C8963EB9E31C}" destId="{7B907B73-E5E9-4959-B701-8271EC0AB99F}" srcOrd="1" destOrd="0" presId="urn:microsoft.com/office/officeart/2018/5/layout/IconCircleLabelList"/>
    <dgm:cxn modelId="{5E353111-FDA9-4C17-87B2-5C07A2D81927}" type="presParOf" srcId="{CD77F207-EFF2-4CD3-9FB4-C8963EB9E31C}" destId="{B4CFCFAD-8E15-4F20-B557-FEA6FEB1E4C5}" srcOrd="2" destOrd="0" presId="urn:microsoft.com/office/officeart/2018/5/layout/IconCircleLabelList"/>
    <dgm:cxn modelId="{666D4086-ACCA-4DF7-A673-3B6ADD022EDD}" type="presParOf" srcId="{B4CFCFAD-8E15-4F20-B557-FEA6FEB1E4C5}" destId="{9F92D3BE-059E-4906-9A7D-3F3F0EB5EE7D}" srcOrd="0" destOrd="0" presId="urn:microsoft.com/office/officeart/2018/5/layout/IconCircleLabelList"/>
    <dgm:cxn modelId="{5565F3C1-4A23-4689-AFE4-1EA2154D7EE4}" type="presParOf" srcId="{B4CFCFAD-8E15-4F20-B557-FEA6FEB1E4C5}" destId="{3D5F13A1-3425-4462-BD6A-96CE43B8D08B}" srcOrd="1" destOrd="0" presId="urn:microsoft.com/office/officeart/2018/5/layout/IconCircleLabelList"/>
    <dgm:cxn modelId="{F16B4C09-AE4B-4DA6-999F-129ACF0F6C0F}" type="presParOf" srcId="{B4CFCFAD-8E15-4F20-B557-FEA6FEB1E4C5}" destId="{F13A5C7D-8100-47CA-A0BE-EEF4013951C0}" srcOrd="2" destOrd="0" presId="urn:microsoft.com/office/officeart/2018/5/layout/IconCircleLabelList"/>
    <dgm:cxn modelId="{6BF7ED04-689C-49FD-996D-9642D8378E80}" type="presParOf" srcId="{B4CFCFAD-8E15-4F20-B557-FEA6FEB1E4C5}" destId="{4ADB7CC3-BA72-44B7-845C-55599A76EFC2}"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65F8C8B-F4A4-4B35-996D-E21D7A6A14BF}" type="doc">
      <dgm:prSet loTypeId="urn:microsoft.com/office/officeart/2018/5/layout/IconCircleLabelList" loCatId="icon" qsTypeId="urn:microsoft.com/office/officeart/2005/8/quickstyle/simple1" qsCatId="simple" csTypeId="urn:microsoft.com/office/officeart/2005/8/colors/accent1_2" csCatId="accent1" phldr="1"/>
      <dgm:spPr/>
      <dgm:t>
        <a:bodyPr/>
        <a:lstStyle/>
        <a:p>
          <a:endParaRPr lang="en-US"/>
        </a:p>
      </dgm:t>
    </dgm:pt>
    <dgm:pt modelId="{A950AE32-364A-4283-BC82-62B72186D7D1}">
      <dgm:prSet/>
      <dgm:spPr/>
      <dgm:t>
        <a:bodyPr/>
        <a:lstStyle/>
        <a:p>
          <a:pPr>
            <a:lnSpc>
              <a:spcPct val="100000"/>
            </a:lnSpc>
            <a:defRPr cap="all"/>
          </a:pPr>
          <a:r>
            <a:rPr lang="en-US" dirty="0">
              <a:solidFill>
                <a:schemeClr val="bg1"/>
              </a:solidFill>
            </a:rPr>
            <a:t>Obtain .txt file of census data</a:t>
          </a:r>
        </a:p>
      </dgm:t>
    </dgm:pt>
    <dgm:pt modelId="{79AC477B-18AE-49C5-AAA9-469D2A35D95C}" type="parTrans" cxnId="{0FD3890C-DFFC-4A74-B5E8-44700C5DF105}">
      <dgm:prSet/>
      <dgm:spPr/>
      <dgm:t>
        <a:bodyPr/>
        <a:lstStyle/>
        <a:p>
          <a:endParaRPr lang="en-US"/>
        </a:p>
      </dgm:t>
    </dgm:pt>
    <dgm:pt modelId="{B99BFE4E-BCD0-4C51-A8DD-F6AC88E90196}" type="sibTrans" cxnId="{0FD3890C-DFFC-4A74-B5E8-44700C5DF105}">
      <dgm:prSet/>
      <dgm:spPr/>
      <dgm:t>
        <a:bodyPr/>
        <a:lstStyle/>
        <a:p>
          <a:endParaRPr lang="en-US"/>
        </a:p>
      </dgm:t>
    </dgm:pt>
    <dgm:pt modelId="{A16B90D9-8D09-4E58-B8A7-187A9C7777E2}">
      <dgm:prSet/>
      <dgm:spPr/>
      <dgm:t>
        <a:bodyPr/>
        <a:lstStyle/>
        <a:p>
          <a:pPr>
            <a:lnSpc>
              <a:spcPct val="100000"/>
            </a:lnSpc>
            <a:defRPr cap="all"/>
          </a:pPr>
          <a:r>
            <a:rPr lang="en-US" dirty="0">
              <a:solidFill>
                <a:schemeClr val="bg1"/>
              </a:solidFill>
            </a:rPr>
            <a:t>Parse data to obtain nodes</a:t>
          </a:r>
        </a:p>
      </dgm:t>
    </dgm:pt>
    <dgm:pt modelId="{64D2E929-B383-48D5-8A18-95F79F204D9F}" type="parTrans" cxnId="{6E90EB5C-5E89-4204-8387-F383CAC53233}">
      <dgm:prSet/>
      <dgm:spPr/>
      <dgm:t>
        <a:bodyPr/>
        <a:lstStyle/>
        <a:p>
          <a:endParaRPr lang="en-US"/>
        </a:p>
      </dgm:t>
    </dgm:pt>
    <dgm:pt modelId="{21BC418F-BA7C-417B-8BEA-A89AF2FD5ED2}" type="sibTrans" cxnId="{6E90EB5C-5E89-4204-8387-F383CAC53233}">
      <dgm:prSet/>
      <dgm:spPr/>
      <dgm:t>
        <a:bodyPr/>
        <a:lstStyle/>
        <a:p>
          <a:endParaRPr lang="en-US"/>
        </a:p>
      </dgm:t>
    </dgm:pt>
    <dgm:pt modelId="{18908B19-6EDF-4F2C-92D0-BB0EC15180E8}">
      <dgm:prSet/>
      <dgm:spPr/>
      <dgm:t>
        <a:bodyPr/>
        <a:lstStyle/>
        <a:p>
          <a:pPr>
            <a:lnSpc>
              <a:spcPct val="100000"/>
            </a:lnSpc>
            <a:defRPr cap="all"/>
          </a:pPr>
          <a:r>
            <a:rPr lang="en-US" dirty="0">
              <a:solidFill>
                <a:schemeClr val="bg1"/>
              </a:solidFill>
            </a:rPr>
            <a:t>Map Amtrak network to city network</a:t>
          </a:r>
        </a:p>
      </dgm:t>
    </dgm:pt>
    <dgm:pt modelId="{386E5E70-8EB1-476C-A7D4-DB7A33ECCC68}" type="parTrans" cxnId="{208A3DDD-75DE-4AB1-AAA4-BA0CF3AE735D}">
      <dgm:prSet/>
      <dgm:spPr/>
      <dgm:t>
        <a:bodyPr/>
        <a:lstStyle/>
        <a:p>
          <a:endParaRPr lang="en-US"/>
        </a:p>
      </dgm:t>
    </dgm:pt>
    <dgm:pt modelId="{CF40D546-6C23-46BD-B466-7A0BA864EA4F}" type="sibTrans" cxnId="{208A3DDD-75DE-4AB1-AAA4-BA0CF3AE735D}">
      <dgm:prSet/>
      <dgm:spPr/>
      <dgm:t>
        <a:bodyPr/>
        <a:lstStyle/>
        <a:p>
          <a:endParaRPr lang="en-US"/>
        </a:p>
      </dgm:t>
    </dgm:pt>
    <dgm:pt modelId="{CD77F207-EFF2-4CD3-9FB4-C8963EB9E31C}" type="pres">
      <dgm:prSet presAssocID="{B65F8C8B-F4A4-4B35-996D-E21D7A6A14BF}" presName="root" presStyleCnt="0">
        <dgm:presLayoutVars>
          <dgm:dir/>
          <dgm:resizeHandles val="exact"/>
        </dgm:presLayoutVars>
      </dgm:prSet>
      <dgm:spPr/>
    </dgm:pt>
    <dgm:pt modelId="{CA0D04BC-648B-4112-9782-A50D6A4DA018}" type="pres">
      <dgm:prSet presAssocID="{A950AE32-364A-4283-BC82-62B72186D7D1}" presName="compNode" presStyleCnt="0"/>
      <dgm:spPr/>
    </dgm:pt>
    <dgm:pt modelId="{21EC6400-51DB-4F59-BCEF-2BC2C9C89D46}" type="pres">
      <dgm:prSet presAssocID="{A950AE32-364A-4283-BC82-62B72186D7D1}" presName="iconBgRect" presStyleLbl="bgShp" presStyleIdx="0" presStyleCnt="3"/>
      <dgm:spPr>
        <a:solidFill>
          <a:srgbClr val="D8E2DC"/>
        </a:solidFill>
      </dgm:spPr>
    </dgm:pt>
    <dgm:pt modelId="{50F5C859-5A60-4D02-B6A7-ED00F47884FC}" type="pres">
      <dgm:prSet presAssocID="{A950AE32-364A-4283-BC82-62B72186D7D1}" presName="iconRect" presStyleLbl="node1" presStyleIdx="0" presStyleCnt="3"/>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Document with solid fill"/>
        </a:ext>
      </dgm:extLst>
    </dgm:pt>
    <dgm:pt modelId="{4B74386D-A589-4DA1-8129-EEC841C2DBCB}" type="pres">
      <dgm:prSet presAssocID="{A950AE32-364A-4283-BC82-62B72186D7D1}" presName="spaceRect" presStyleCnt="0"/>
      <dgm:spPr/>
    </dgm:pt>
    <dgm:pt modelId="{DE46F3B1-DEDB-43DF-B739-10A287B47E71}" type="pres">
      <dgm:prSet presAssocID="{A950AE32-364A-4283-BC82-62B72186D7D1}" presName="textRect" presStyleLbl="revTx" presStyleIdx="0" presStyleCnt="3">
        <dgm:presLayoutVars>
          <dgm:chMax val="1"/>
          <dgm:chPref val="1"/>
        </dgm:presLayoutVars>
      </dgm:prSet>
      <dgm:spPr/>
    </dgm:pt>
    <dgm:pt modelId="{7B907B73-E5E9-4959-B701-8271EC0AB99F}" type="pres">
      <dgm:prSet presAssocID="{B99BFE4E-BCD0-4C51-A8DD-F6AC88E90196}" presName="sibTrans" presStyleCnt="0"/>
      <dgm:spPr/>
    </dgm:pt>
    <dgm:pt modelId="{B4CFCFAD-8E15-4F20-B557-FEA6FEB1E4C5}" type="pres">
      <dgm:prSet presAssocID="{A16B90D9-8D09-4E58-B8A7-187A9C7777E2}" presName="compNode" presStyleCnt="0"/>
      <dgm:spPr/>
    </dgm:pt>
    <dgm:pt modelId="{9F92D3BE-059E-4906-9A7D-3F3F0EB5EE7D}" type="pres">
      <dgm:prSet presAssocID="{A16B90D9-8D09-4E58-B8A7-187A9C7777E2}" presName="iconBgRect" presStyleLbl="bgShp" presStyleIdx="1" presStyleCnt="3"/>
      <dgm:spPr/>
    </dgm:pt>
    <dgm:pt modelId="{3D5F13A1-3425-4462-BD6A-96CE43B8D08B}" type="pres">
      <dgm:prSet presAssocID="{A16B90D9-8D09-4E58-B8A7-187A9C7777E2}" presName="iconRect" presStyleLbl="node1" presStyleIdx="1" presStyleCnt="3" custLinFactNeighborX="2082" custLinFactNeighborY="54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Connections with solid fill"/>
        </a:ext>
      </dgm:extLst>
    </dgm:pt>
    <dgm:pt modelId="{F13A5C7D-8100-47CA-A0BE-EEF4013951C0}" type="pres">
      <dgm:prSet presAssocID="{A16B90D9-8D09-4E58-B8A7-187A9C7777E2}" presName="spaceRect" presStyleCnt="0"/>
      <dgm:spPr/>
    </dgm:pt>
    <dgm:pt modelId="{4ADB7CC3-BA72-44B7-845C-55599A76EFC2}" type="pres">
      <dgm:prSet presAssocID="{A16B90D9-8D09-4E58-B8A7-187A9C7777E2}" presName="textRect" presStyleLbl="revTx" presStyleIdx="1" presStyleCnt="3">
        <dgm:presLayoutVars>
          <dgm:chMax val="1"/>
          <dgm:chPref val="1"/>
        </dgm:presLayoutVars>
      </dgm:prSet>
      <dgm:spPr/>
    </dgm:pt>
    <dgm:pt modelId="{A72E28FC-791C-469B-84E3-C558F861BF13}" type="pres">
      <dgm:prSet presAssocID="{21BC418F-BA7C-417B-8BEA-A89AF2FD5ED2}" presName="sibTrans" presStyleCnt="0"/>
      <dgm:spPr/>
    </dgm:pt>
    <dgm:pt modelId="{5B4D1B05-B717-483B-AAF3-EF4028936087}" type="pres">
      <dgm:prSet presAssocID="{18908B19-6EDF-4F2C-92D0-BB0EC15180E8}" presName="compNode" presStyleCnt="0"/>
      <dgm:spPr/>
    </dgm:pt>
    <dgm:pt modelId="{CB3096DA-A08A-4B43-A191-5BA8AABCCC72}" type="pres">
      <dgm:prSet presAssocID="{18908B19-6EDF-4F2C-92D0-BB0EC15180E8}" presName="iconBgRect" presStyleLbl="bgShp" presStyleIdx="2" presStyleCnt="3"/>
      <dgm:spPr/>
    </dgm:pt>
    <dgm:pt modelId="{8A0AE6AB-F32B-458B-8037-D672EC0F2ED6}" type="pres">
      <dgm:prSet presAssocID="{18908B19-6EDF-4F2C-92D0-BB0EC15180E8}" presName="iconRect" presStyleLbl="node1" presStyleIdx="2" presStyleCnt="3"/>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Treasure Map with solid fill"/>
        </a:ext>
      </dgm:extLst>
    </dgm:pt>
    <dgm:pt modelId="{796E3A77-BB8C-4728-AAD6-E1D5867C5EF1}" type="pres">
      <dgm:prSet presAssocID="{18908B19-6EDF-4F2C-92D0-BB0EC15180E8}" presName="spaceRect" presStyleCnt="0"/>
      <dgm:spPr/>
    </dgm:pt>
    <dgm:pt modelId="{5421EFF4-8D34-466B-A2C7-08BDC6B9656C}" type="pres">
      <dgm:prSet presAssocID="{18908B19-6EDF-4F2C-92D0-BB0EC15180E8}" presName="textRect" presStyleLbl="revTx" presStyleIdx="2" presStyleCnt="3">
        <dgm:presLayoutVars>
          <dgm:chMax val="1"/>
          <dgm:chPref val="1"/>
        </dgm:presLayoutVars>
      </dgm:prSet>
      <dgm:spPr/>
    </dgm:pt>
  </dgm:ptLst>
  <dgm:cxnLst>
    <dgm:cxn modelId="{0FD3890C-DFFC-4A74-B5E8-44700C5DF105}" srcId="{B65F8C8B-F4A4-4B35-996D-E21D7A6A14BF}" destId="{A950AE32-364A-4283-BC82-62B72186D7D1}" srcOrd="0" destOrd="0" parTransId="{79AC477B-18AE-49C5-AAA9-469D2A35D95C}" sibTransId="{B99BFE4E-BCD0-4C51-A8DD-F6AC88E90196}"/>
    <dgm:cxn modelId="{6E90EB5C-5E89-4204-8387-F383CAC53233}" srcId="{B65F8C8B-F4A4-4B35-996D-E21D7A6A14BF}" destId="{A16B90D9-8D09-4E58-B8A7-187A9C7777E2}" srcOrd="1" destOrd="0" parTransId="{64D2E929-B383-48D5-8A18-95F79F204D9F}" sibTransId="{21BC418F-BA7C-417B-8BEA-A89AF2FD5ED2}"/>
    <dgm:cxn modelId="{19BE8E61-AA10-463A-8FE3-EE285BD70EFC}" type="presOf" srcId="{A950AE32-364A-4283-BC82-62B72186D7D1}" destId="{DE46F3B1-DEDB-43DF-B739-10A287B47E71}" srcOrd="0" destOrd="0" presId="urn:microsoft.com/office/officeart/2018/5/layout/IconCircleLabelList"/>
    <dgm:cxn modelId="{0B95409C-5A4C-4C0B-9167-C854B30C451A}" type="presOf" srcId="{B65F8C8B-F4A4-4B35-996D-E21D7A6A14BF}" destId="{CD77F207-EFF2-4CD3-9FB4-C8963EB9E31C}" srcOrd="0" destOrd="0" presId="urn:microsoft.com/office/officeart/2018/5/layout/IconCircleLabelList"/>
    <dgm:cxn modelId="{2C379EB2-9EF3-4DBF-B617-D4C92F80868D}" type="presOf" srcId="{A16B90D9-8D09-4E58-B8A7-187A9C7777E2}" destId="{4ADB7CC3-BA72-44B7-845C-55599A76EFC2}" srcOrd="0" destOrd="0" presId="urn:microsoft.com/office/officeart/2018/5/layout/IconCircleLabelList"/>
    <dgm:cxn modelId="{208A3DDD-75DE-4AB1-AAA4-BA0CF3AE735D}" srcId="{B65F8C8B-F4A4-4B35-996D-E21D7A6A14BF}" destId="{18908B19-6EDF-4F2C-92D0-BB0EC15180E8}" srcOrd="2" destOrd="0" parTransId="{386E5E70-8EB1-476C-A7D4-DB7A33ECCC68}" sibTransId="{CF40D546-6C23-46BD-B466-7A0BA864EA4F}"/>
    <dgm:cxn modelId="{5BBC77F6-6DDD-4058-9972-0580E0D09520}" type="presOf" srcId="{18908B19-6EDF-4F2C-92D0-BB0EC15180E8}" destId="{5421EFF4-8D34-466B-A2C7-08BDC6B9656C}" srcOrd="0" destOrd="0" presId="urn:microsoft.com/office/officeart/2018/5/layout/IconCircleLabelList"/>
    <dgm:cxn modelId="{088DD725-1716-438C-94C9-F59B67583F2C}" type="presParOf" srcId="{CD77F207-EFF2-4CD3-9FB4-C8963EB9E31C}" destId="{CA0D04BC-648B-4112-9782-A50D6A4DA018}" srcOrd="0" destOrd="0" presId="urn:microsoft.com/office/officeart/2018/5/layout/IconCircleLabelList"/>
    <dgm:cxn modelId="{F2E29AAE-4E96-40CC-AE8A-45BF8A7BDCE7}" type="presParOf" srcId="{CA0D04BC-648B-4112-9782-A50D6A4DA018}" destId="{21EC6400-51DB-4F59-BCEF-2BC2C9C89D46}" srcOrd="0" destOrd="0" presId="urn:microsoft.com/office/officeart/2018/5/layout/IconCircleLabelList"/>
    <dgm:cxn modelId="{7C593ADE-62B1-41D6-AACD-9DDFE7250FAE}" type="presParOf" srcId="{CA0D04BC-648B-4112-9782-A50D6A4DA018}" destId="{50F5C859-5A60-4D02-B6A7-ED00F47884FC}" srcOrd="1" destOrd="0" presId="urn:microsoft.com/office/officeart/2018/5/layout/IconCircleLabelList"/>
    <dgm:cxn modelId="{2BF9136F-307A-44E6-97EF-EB092FC140A6}" type="presParOf" srcId="{CA0D04BC-648B-4112-9782-A50D6A4DA018}" destId="{4B74386D-A589-4DA1-8129-EEC841C2DBCB}" srcOrd="2" destOrd="0" presId="urn:microsoft.com/office/officeart/2018/5/layout/IconCircleLabelList"/>
    <dgm:cxn modelId="{157B4B45-0BA0-4773-B3C8-C31E64E2BD26}" type="presParOf" srcId="{CA0D04BC-648B-4112-9782-A50D6A4DA018}" destId="{DE46F3B1-DEDB-43DF-B739-10A287B47E71}" srcOrd="3" destOrd="0" presId="urn:microsoft.com/office/officeart/2018/5/layout/IconCircleLabelList"/>
    <dgm:cxn modelId="{490A9397-ADE2-4C23-9EC2-29EBE4A03B98}" type="presParOf" srcId="{CD77F207-EFF2-4CD3-9FB4-C8963EB9E31C}" destId="{7B907B73-E5E9-4959-B701-8271EC0AB99F}" srcOrd="1" destOrd="0" presId="urn:microsoft.com/office/officeart/2018/5/layout/IconCircleLabelList"/>
    <dgm:cxn modelId="{5E353111-FDA9-4C17-87B2-5C07A2D81927}" type="presParOf" srcId="{CD77F207-EFF2-4CD3-9FB4-C8963EB9E31C}" destId="{B4CFCFAD-8E15-4F20-B557-FEA6FEB1E4C5}" srcOrd="2" destOrd="0" presId="urn:microsoft.com/office/officeart/2018/5/layout/IconCircleLabelList"/>
    <dgm:cxn modelId="{666D4086-ACCA-4DF7-A673-3B6ADD022EDD}" type="presParOf" srcId="{B4CFCFAD-8E15-4F20-B557-FEA6FEB1E4C5}" destId="{9F92D3BE-059E-4906-9A7D-3F3F0EB5EE7D}" srcOrd="0" destOrd="0" presId="urn:microsoft.com/office/officeart/2018/5/layout/IconCircleLabelList"/>
    <dgm:cxn modelId="{5565F3C1-4A23-4689-AFE4-1EA2154D7EE4}" type="presParOf" srcId="{B4CFCFAD-8E15-4F20-B557-FEA6FEB1E4C5}" destId="{3D5F13A1-3425-4462-BD6A-96CE43B8D08B}" srcOrd="1" destOrd="0" presId="urn:microsoft.com/office/officeart/2018/5/layout/IconCircleLabelList"/>
    <dgm:cxn modelId="{F16B4C09-AE4B-4DA6-999F-129ACF0F6C0F}" type="presParOf" srcId="{B4CFCFAD-8E15-4F20-B557-FEA6FEB1E4C5}" destId="{F13A5C7D-8100-47CA-A0BE-EEF4013951C0}" srcOrd="2" destOrd="0" presId="urn:microsoft.com/office/officeart/2018/5/layout/IconCircleLabelList"/>
    <dgm:cxn modelId="{6BF7ED04-689C-49FD-996D-9642D8378E80}" type="presParOf" srcId="{B4CFCFAD-8E15-4F20-B557-FEA6FEB1E4C5}" destId="{4ADB7CC3-BA72-44B7-845C-55599A76EFC2}" srcOrd="3" destOrd="0" presId="urn:microsoft.com/office/officeart/2018/5/layout/IconCircleLabelList"/>
    <dgm:cxn modelId="{EC587DEE-6C0D-4E88-A45C-60F81036A508}" type="presParOf" srcId="{CD77F207-EFF2-4CD3-9FB4-C8963EB9E31C}" destId="{A72E28FC-791C-469B-84E3-C558F861BF13}" srcOrd="3" destOrd="0" presId="urn:microsoft.com/office/officeart/2018/5/layout/IconCircleLabelList"/>
    <dgm:cxn modelId="{DF07C2AB-2110-4460-AD0F-6FCEB26019AA}" type="presParOf" srcId="{CD77F207-EFF2-4CD3-9FB4-C8963EB9E31C}" destId="{5B4D1B05-B717-483B-AAF3-EF4028936087}" srcOrd="4" destOrd="0" presId="urn:microsoft.com/office/officeart/2018/5/layout/IconCircleLabelList"/>
    <dgm:cxn modelId="{D700AF41-1FC2-4003-8FA4-73F1A841FC15}" type="presParOf" srcId="{5B4D1B05-B717-483B-AAF3-EF4028936087}" destId="{CB3096DA-A08A-4B43-A191-5BA8AABCCC72}" srcOrd="0" destOrd="0" presId="urn:microsoft.com/office/officeart/2018/5/layout/IconCircleLabelList"/>
    <dgm:cxn modelId="{F737C33F-E46E-455B-B4B4-0BB804BE52D2}" type="presParOf" srcId="{5B4D1B05-B717-483B-AAF3-EF4028936087}" destId="{8A0AE6AB-F32B-458B-8037-D672EC0F2ED6}" srcOrd="1" destOrd="0" presId="urn:microsoft.com/office/officeart/2018/5/layout/IconCircleLabelList"/>
    <dgm:cxn modelId="{8382883F-F93F-4695-A142-1139C93C873E}" type="presParOf" srcId="{5B4D1B05-B717-483B-AAF3-EF4028936087}" destId="{796E3A77-BB8C-4728-AAD6-E1D5867C5EF1}" srcOrd="2" destOrd="0" presId="urn:microsoft.com/office/officeart/2018/5/layout/IconCircleLabelList"/>
    <dgm:cxn modelId="{7E463821-15A7-41D5-B360-E460DCCEB11C}" type="presParOf" srcId="{5B4D1B05-B717-483B-AAF3-EF4028936087}" destId="{5421EFF4-8D34-466B-A2C7-08BDC6B9656C}"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E534368-5ACA-44A3-90CD-F6E73D6CFE6B}" type="doc">
      <dgm:prSet loTypeId="urn:microsoft.com/office/officeart/2018/5/layout/IconCircleLabelList" loCatId="icon" qsTypeId="urn:microsoft.com/office/officeart/2005/8/quickstyle/simple1" qsCatId="simple" csTypeId="urn:microsoft.com/office/officeart/2005/8/colors/accent1_2" csCatId="accent1" phldr="1"/>
      <dgm:spPr/>
      <dgm:t>
        <a:bodyPr/>
        <a:lstStyle/>
        <a:p>
          <a:endParaRPr lang="en-US"/>
        </a:p>
      </dgm:t>
    </dgm:pt>
    <dgm:pt modelId="{DF1EFC6B-284A-45F2-8E9A-93A805AC2256}">
      <dgm:prSet/>
      <dgm:spPr/>
      <dgm:t>
        <a:bodyPr/>
        <a:lstStyle/>
        <a:p>
          <a:pPr>
            <a:lnSpc>
              <a:spcPct val="100000"/>
            </a:lnSpc>
            <a:defRPr cap="all"/>
          </a:pPr>
          <a:r>
            <a:rPr lang="en-US" dirty="0">
              <a:solidFill>
                <a:schemeClr val="bg1"/>
              </a:solidFill>
            </a:rPr>
            <a:t>Components &amp; Diameter</a:t>
          </a:r>
        </a:p>
      </dgm:t>
    </dgm:pt>
    <dgm:pt modelId="{6836E16B-DAD4-4585-B625-B106464346AC}" type="parTrans" cxnId="{E546BBEE-9460-434D-9448-CFC3BD63F78D}">
      <dgm:prSet/>
      <dgm:spPr/>
      <dgm:t>
        <a:bodyPr/>
        <a:lstStyle/>
        <a:p>
          <a:endParaRPr lang="en-US"/>
        </a:p>
      </dgm:t>
    </dgm:pt>
    <dgm:pt modelId="{EAD8A8E3-1788-4FFC-9FA6-9026588FFA38}" type="sibTrans" cxnId="{E546BBEE-9460-434D-9448-CFC3BD63F78D}">
      <dgm:prSet/>
      <dgm:spPr/>
      <dgm:t>
        <a:bodyPr/>
        <a:lstStyle/>
        <a:p>
          <a:endParaRPr lang="en-US"/>
        </a:p>
      </dgm:t>
    </dgm:pt>
    <dgm:pt modelId="{3671EDFC-655C-44D2-91A5-CEA31A119381}">
      <dgm:prSet/>
      <dgm:spPr/>
      <dgm:t>
        <a:bodyPr/>
        <a:lstStyle/>
        <a:p>
          <a:pPr>
            <a:lnSpc>
              <a:spcPct val="100000"/>
            </a:lnSpc>
            <a:defRPr cap="all"/>
          </a:pPr>
          <a:r>
            <a:rPr lang="en-US" dirty="0">
              <a:solidFill>
                <a:schemeClr val="bg1"/>
              </a:solidFill>
            </a:rPr>
            <a:t>Assortativity</a:t>
          </a:r>
        </a:p>
      </dgm:t>
    </dgm:pt>
    <dgm:pt modelId="{E5F9A716-5DD3-4070-BC0C-507E644E9897}" type="parTrans" cxnId="{CF730DA0-5AC6-4D8B-88EA-55E696E13951}">
      <dgm:prSet/>
      <dgm:spPr/>
      <dgm:t>
        <a:bodyPr/>
        <a:lstStyle/>
        <a:p>
          <a:endParaRPr lang="en-US"/>
        </a:p>
      </dgm:t>
    </dgm:pt>
    <dgm:pt modelId="{0090E26B-62B3-44E5-BE53-AD74EDF55BED}" type="sibTrans" cxnId="{CF730DA0-5AC6-4D8B-88EA-55E696E13951}">
      <dgm:prSet/>
      <dgm:spPr/>
      <dgm:t>
        <a:bodyPr/>
        <a:lstStyle/>
        <a:p>
          <a:endParaRPr lang="en-US"/>
        </a:p>
      </dgm:t>
    </dgm:pt>
    <dgm:pt modelId="{AA6F997A-2C9A-4DB2-96FA-EDEB57BB3F9B}">
      <dgm:prSet/>
      <dgm:spPr/>
      <dgm:t>
        <a:bodyPr/>
        <a:lstStyle/>
        <a:p>
          <a:pPr>
            <a:lnSpc>
              <a:spcPct val="100000"/>
            </a:lnSpc>
            <a:defRPr cap="all"/>
          </a:pPr>
          <a:r>
            <a:rPr lang="en-US" dirty="0">
              <a:solidFill>
                <a:schemeClr val="bg1"/>
              </a:solidFill>
            </a:rPr>
            <a:t>Centrality</a:t>
          </a:r>
        </a:p>
      </dgm:t>
    </dgm:pt>
    <dgm:pt modelId="{9B9D0153-CA92-48EA-8CD2-E3D2C2ABFC43}" type="parTrans" cxnId="{4D62A7AC-AA46-4CA6-89F0-B865CA9CAD28}">
      <dgm:prSet/>
      <dgm:spPr/>
      <dgm:t>
        <a:bodyPr/>
        <a:lstStyle/>
        <a:p>
          <a:endParaRPr lang="en-US"/>
        </a:p>
      </dgm:t>
    </dgm:pt>
    <dgm:pt modelId="{F75E2D26-9E77-42FE-A4E1-A73A00E1642F}" type="sibTrans" cxnId="{4D62A7AC-AA46-4CA6-89F0-B865CA9CAD28}">
      <dgm:prSet/>
      <dgm:spPr/>
      <dgm:t>
        <a:bodyPr/>
        <a:lstStyle/>
        <a:p>
          <a:endParaRPr lang="en-US"/>
        </a:p>
      </dgm:t>
    </dgm:pt>
    <dgm:pt modelId="{EEAE18EF-42D2-48B7-9D6C-7D906D19B03F}">
      <dgm:prSet/>
      <dgm:spPr/>
      <dgm:t>
        <a:bodyPr/>
        <a:lstStyle/>
        <a:p>
          <a:pPr>
            <a:lnSpc>
              <a:spcPct val="100000"/>
            </a:lnSpc>
            <a:defRPr cap="all"/>
          </a:pPr>
          <a:r>
            <a:rPr lang="en-US" dirty="0">
              <a:solidFill>
                <a:schemeClr val="bg1"/>
              </a:solidFill>
            </a:rPr>
            <a:t>Degree Distribution</a:t>
          </a:r>
        </a:p>
      </dgm:t>
    </dgm:pt>
    <dgm:pt modelId="{502DE28E-0FE1-4D8F-B6B3-747F668B89BB}" type="parTrans" cxnId="{26744696-B0DE-4BD5-989C-0045AF81A90B}">
      <dgm:prSet/>
      <dgm:spPr/>
      <dgm:t>
        <a:bodyPr/>
        <a:lstStyle/>
        <a:p>
          <a:endParaRPr lang="en-US"/>
        </a:p>
      </dgm:t>
    </dgm:pt>
    <dgm:pt modelId="{8D84BD43-4687-4EAF-A807-3036A11B593C}" type="sibTrans" cxnId="{26744696-B0DE-4BD5-989C-0045AF81A90B}">
      <dgm:prSet/>
      <dgm:spPr/>
      <dgm:t>
        <a:bodyPr/>
        <a:lstStyle/>
        <a:p>
          <a:endParaRPr lang="en-US"/>
        </a:p>
      </dgm:t>
    </dgm:pt>
    <dgm:pt modelId="{749B39CF-AEE8-4D72-95C0-8D42E9AEDC9B}" type="pres">
      <dgm:prSet presAssocID="{CE534368-5ACA-44A3-90CD-F6E73D6CFE6B}" presName="root" presStyleCnt="0">
        <dgm:presLayoutVars>
          <dgm:dir/>
          <dgm:resizeHandles val="exact"/>
        </dgm:presLayoutVars>
      </dgm:prSet>
      <dgm:spPr/>
    </dgm:pt>
    <dgm:pt modelId="{D09AD31C-8ADD-4580-9BAD-354FC31644AA}" type="pres">
      <dgm:prSet presAssocID="{DF1EFC6B-284A-45F2-8E9A-93A805AC2256}" presName="compNode" presStyleCnt="0"/>
      <dgm:spPr/>
    </dgm:pt>
    <dgm:pt modelId="{E7B717C3-F7EA-4D23-A0BD-33F963547208}" type="pres">
      <dgm:prSet presAssocID="{DF1EFC6B-284A-45F2-8E9A-93A805AC2256}" presName="iconBgRect" presStyleLbl="bgShp" presStyleIdx="0" presStyleCnt="4"/>
      <dgm:spPr/>
    </dgm:pt>
    <dgm:pt modelId="{91BD7070-7697-46D5-91DB-F8D1B17E1946}" type="pres">
      <dgm:prSet presAssocID="{DF1EFC6B-284A-45F2-8E9A-93A805AC2256}" presName="iconRect" presStyleLbl="node1" presStyleIdx="0" presStyleCnt="4"/>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Route (Two Pins With A Path) with solid fill"/>
        </a:ext>
      </dgm:extLst>
    </dgm:pt>
    <dgm:pt modelId="{F413D23E-12C6-40A2-952A-E83010581267}" type="pres">
      <dgm:prSet presAssocID="{DF1EFC6B-284A-45F2-8E9A-93A805AC2256}" presName="spaceRect" presStyleCnt="0"/>
      <dgm:spPr/>
    </dgm:pt>
    <dgm:pt modelId="{635CD67B-169D-4B48-9572-77F50ECAC526}" type="pres">
      <dgm:prSet presAssocID="{DF1EFC6B-284A-45F2-8E9A-93A805AC2256}" presName="textRect" presStyleLbl="revTx" presStyleIdx="0" presStyleCnt="4">
        <dgm:presLayoutVars>
          <dgm:chMax val="1"/>
          <dgm:chPref val="1"/>
        </dgm:presLayoutVars>
      </dgm:prSet>
      <dgm:spPr/>
    </dgm:pt>
    <dgm:pt modelId="{F6B0E0E5-ED0B-4E84-A5FE-C55942C6B2F0}" type="pres">
      <dgm:prSet presAssocID="{EAD8A8E3-1788-4FFC-9FA6-9026588FFA38}" presName="sibTrans" presStyleCnt="0"/>
      <dgm:spPr/>
    </dgm:pt>
    <dgm:pt modelId="{8FFD46D8-E88D-4B4B-AAAB-0EA814A6BB77}" type="pres">
      <dgm:prSet presAssocID="{EEAE18EF-42D2-48B7-9D6C-7D906D19B03F}" presName="compNode" presStyleCnt="0"/>
      <dgm:spPr/>
    </dgm:pt>
    <dgm:pt modelId="{641E2A01-9B99-4B74-B1D8-34E3F96D6E19}" type="pres">
      <dgm:prSet presAssocID="{EEAE18EF-42D2-48B7-9D6C-7D906D19B03F}" presName="iconBgRect" presStyleLbl="bgShp" presStyleIdx="1" presStyleCnt="4"/>
      <dgm:spPr/>
    </dgm:pt>
    <dgm:pt modelId="{2E14B87D-D70C-4752-8167-5139BF388A93}" type="pres">
      <dgm:prSet presAssocID="{EEAE18EF-42D2-48B7-9D6C-7D906D19B03F}" presName="iconRect" presStyleLbl="node1" presStyleIdx="1" presStyleCnt="4"/>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Presentation with bar chart with solid fill"/>
        </a:ext>
      </dgm:extLst>
    </dgm:pt>
    <dgm:pt modelId="{B139E5A7-B4A3-48D8-BE73-33D84F03C4EE}" type="pres">
      <dgm:prSet presAssocID="{EEAE18EF-42D2-48B7-9D6C-7D906D19B03F}" presName="spaceRect" presStyleCnt="0"/>
      <dgm:spPr/>
    </dgm:pt>
    <dgm:pt modelId="{3B2DE07D-F244-46C5-B156-90BC9F054359}" type="pres">
      <dgm:prSet presAssocID="{EEAE18EF-42D2-48B7-9D6C-7D906D19B03F}" presName="textRect" presStyleLbl="revTx" presStyleIdx="1" presStyleCnt="4">
        <dgm:presLayoutVars>
          <dgm:chMax val="1"/>
          <dgm:chPref val="1"/>
        </dgm:presLayoutVars>
      </dgm:prSet>
      <dgm:spPr/>
    </dgm:pt>
    <dgm:pt modelId="{CCE09DDF-5A19-4FB8-B64C-9639941515ED}" type="pres">
      <dgm:prSet presAssocID="{8D84BD43-4687-4EAF-A807-3036A11B593C}" presName="sibTrans" presStyleCnt="0"/>
      <dgm:spPr/>
    </dgm:pt>
    <dgm:pt modelId="{F3517401-1002-4B89-BB73-6FD5422EC222}" type="pres">
      <dgm:prSet presAssocID="{3671EDFC-655C-44D2-91A5-CEA31A119381}" presName="compNode" presStyleCnt="0"/>
      <dgm:spPr/>
    </dgm:pt>
    <dgm:pt modelId="{9CCF558C-A26F-4DFE-A7DC-1D808412C6C9}" type="pres">
      <dgm:prSet presAssocID="{3671EDFC-655C-44D2-91A5-CEA31A119381}" presName="iconBgRect" presStyleLbl="bgShp" presStyleIdx="2" presStyleCnt="4"/>
      <dgm:spPr/>
    </dgm:pt>
    <dgm:pt modelId="{A4BE4A12-55B6-403C-A1C6-F2C282A78AE6}" type="pres">
      <dgm:prSet presAssocID="{3671EDFC-655C-44D2-91A5-CEA31A119381}" presName="iconRect" presStyleLbl="node1" presStyleIdx="2" presStyleCnt="4"/>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Group of people with solid fill"/>
        </a:ext>
      </dgm:extLst>
    </dgm:pt>
    <dgm:pt modelId="{15249889-4920-4AD4-9325-B8CCA0B7C79A}" type="pres">
      <dgm:prSet presAssocID="{3671EDFC-655C-44D2-91A5-CEA31A119381}" presName="spaceRect" presStyleCnt="0"/>
      <dgm:spPr/>
    </dgm:pt>
    <dgm:pt modelId="{B55A214E-A850-45FF-9A64-99DD881EF55C}" type="pres">
      <dgm:prSet presAssocID="{3671EDFC-655C-44D2-91A5-CEA31A119381}" presName="textRect" presStyleLbl="revTx" presStyleIdx="2" presStyleCnt="4">
        <dgm:presLayoutVars>
          <dgm:chMax val="1"/>
          <dgm:chPref val="1"/>
        </dgm:presLayoutVars>
      </dgm:prSet>
      <dgm:spPr/>
    </dgm:pt>
    <dgm:pt modelId="{6D551B90-A847-4222-A630-F179B2EB1D2D}" type="pres">
      <dgm:prSet presAssocID="{0090E26B-62B3-44E5-BE53-AD74EDF55BED}" presName="sibTrans" presStyleCnt="0"/>
      <dgm:spPr/>
    </dgm:pt>
    <dgm:pt modelId="{83921273-9DF6-43D7-B193-ED29472186ED}" type="pres">
      <dgm:prSet presAssocID="{AA6F997A-2C9A-4DB2-96FA-EDEB57BB3F9B}" presName="compNode" presStyleCnt="0"/>
      <dgm:spPr/>
    </dgm:pt>
    <dgm:pt modelId="{B391280E-D06E-4F2A-8C7A-63FF8499E95D}" type="pres">
      <dgm:prSet presAssocID="{AA6F997A-2C9A-4DB2-96FA-EDEB57BB3F9B}" presName="iconBgRect" presStyleLbl="bgShp" presStyleIdx="3" presStyleCnt="4"/>
      <dgm:spPr/>
    </dgm:pt>
    <dgm:pt modelId="{4D197F9A-2B7D-411A-A661-7B691710A0C0}" type="pres">
      <dgm:prSet presAssocID="{AA6F997A-2C9A-4DB2-96FA-EDEB57BB3F9B}" presName="iconRect" presStyleLbl="node1" presStyleIdx="3" presStyleCnt="4"/>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Connections with solid fill"/>
        </a:ext>
      </dgm:extLst>
    </dgm:pt>
    <dgm:pt modelId="{8B878FBC-376F-4711-8DE7-4FF1FEB9D737}" type="pres">
      <dgm:prSet presAssocID="{AA6F997A-2C9A-4DB2-96FA-EDEB57BB3F9B}" presName="spaceRect" presStyleCnt="0"/>
      <dgm:spPr/>
    </dgm:pt>
    <dgm:pt modelId="{E9672277-234C-4CFF-8225-0C7972884D07}" type="pres">
      <dgm:prSet presAssocID="{AA6F997A-2C9A-4DB2-96FA-EDEB57BB3F9B}" presName="textRect" presStyleLbl="revTx" presStyleIdx="3" presStyleCnt="4">
        <dgm:presLayoutVars>
          <dgm:chMax val="1"/>
          <dgm:chPref val="1"/>
        </dgm:presLayoutVars>
      </dgm:prSet>
      <dgm:spPr/>
    </dgm:pt>
  </dgm:ptLst>
  <dgm:cxnLst>
    <dgm:cxn modelId="{B05EFA0B-4250-41D0-9A84-FFD161D5378A}" type="presOf" srcId="{EEAE18EF-42D2-48B7-9D6C-7D906D19B03F}" destId="{3B2DE07D-F244-46C5-B156-90BC9F054359}" srcOrd="0" destOrd="0" presId="urn:microsoft.com/office/officeart/2018/5/layout/IconCircleLabelList"/>
    <dgm:cxn modelId="{E3C3F828-AFF3-455C-A68A-CA20FC59A4F1}" type="presOf" srcId="{CE534368-5ACA-44A3-90CD-F6E73D6CFE6B}" destId="{749B39CF-AEE8-4D72-95C0-8D42E9AEDC9B}" srcOrd="0" destOrd="0" presId="urn:microsoft.com/office/officeart/2018/5/layout/IconCircleLabelList"/>
    <dgm:cxn modelId="{65372842-9943-44B8-A45E-D3B94B981332}" type="presOf" srcId="{3671EDFC-655C-44D2-91A5-CEA31A119381}" destId="{B55A214E-A850-45FF-9A64-99DD881EF55C}" srcOrd="0" destOrd="0" presId="urn:microsoft.com/office/officeart/2018/5/layout/IconCircleLabelList"/>
    <dgm:cxn modelId="{4B81C970-22C3-4792-A3AE-5A85E11EFB9E}" type="presOf" srcId="{DF1EFC6B-284A-45F2-8E9A-93A805AC2256}" destId="{635CD67B-169D-4B48-9572-77F50ECAC526}" srcOrd="0" destOrd="0" presId="urn:microsoft.com/office/officeart/2018/5/layout/IconCircleLabelList"/>
    <dgm:cxn modelId="{26744696-B0DE-4BD5-989C-0045AF81A90B}" srcId="{CE534368-5ACA-44A3-90CD-F6E73D6CFE6B}" destId="{EEAE18EF-42D2-48B7-9D6C-7D906D19B03F}" srcOrd="1" destOrd="0" parTransId="{502DE28E-0FE1-4D8F-B6B3-747F668B89BB}" sibTransId="{8D84BD43-4687-4EAF-A807-3036A11B593C}"/>
    <dgm:cxn modelId="{F182249F-8A58-4FA1-B95D-81BC2A24118D}" type="presOf" srcId="{AA6F997A-2C9A-4DB2-96FA-EDEB57BB3F9B}" destId="{E9672277-234C-4CFF-8225-0C7972884D07}" srcOrd="0" destOrd="0" presId="urn:microsoft.com/office/officeart/2018/5/layout/IconCircleLabelList"/>
    <dgm:cxn modelId="{CF730DA0-5AC6-4D8B-88EA-55E696E13951}" srcId="{CE534368-5ACA-44A3-90CD-F6E73D6CFE6B}" destId="{3671EDFC-655C-44D2-91A5-CEA31A119381}" srcOrd="2" destOrd="0" parTransId="{E5F9A716-5DD3-4070-BC0C-507E644E9897}" sibTransId="{0090E26B-62B3-44E5-BE53-AD74EDF55BED}"/>
    <dgm:cxn modelId="{4D62A7AC-AA46-4CA6-89F0-B865CA9CAD28}" srcId="{CE534368-5ACA-44A3-90CD-F6E73D6CFE6B}" destId="{AA6F997A-2C9A-4DB2-96FA-EDEB57BB3F9B}" srcOrd="3" destOrd="0" parTransId="{9B9D0153-CA92-48EA-8CD2-E3D2C2ABFC43}" sibTransId="{F75E2D26-9E77-42FE-A4E1-A73A00E1642F}"/>
    <dgm:cxn modelId="{E546BBEE-9460-434D-9448-CFC3BD63F78D}" srcId="{CE534368-5ACA-44A3-90CD-F6E73D6CFE6B}" destId="{DF1EFC6B-284A-45F2-8E9A-93A805AC2256}" srcOrd="0" destOrd="0" parTransId="{6836E16B-DAD4-4585-B625-B106464346AC}" sibTransId="{EAD8A8E3-1788-4FFC-9FA6-9026588FFA38}"/>
    <dgm:cxn modelId="{7FDA6026-F743-4C01-99C9-7D110045C47D}" type="presParOf" srcId="{749B39CF-AEE8-4D72-95C0-8D42E9AEDC9B}" destId="{D09AD31C-8ADD-4580-9BAD-354FC31644AA}" srcOrd="0" destOrd="0" presId="urn:microsoft.com/office/officeart/2018/5/layout/IconCircleLabelList"/>
    <dgm:cxn modelId="{844AB9C9-EC3D-43B0-BC5E-21CD3753C79C}" type="presParOf" srcId="{D09AD31C-8ADD-4580-9BAD-354FC31644AA}" destId="{E7B717C3-F7EA-4D23-A0BD-33F963547208}" srcOrd="0" destOrd="0" presId="urn:microsoft.com/office/officeart/2018/5/layout/IconCircleLabelList"/>
    <dgm:cxn modelId="{0593A8DB-0341-4575-973C-02D64EBA0443}" type="presParOf" srcId="{D09AD31C-8ADD-4580-9BAD-354FC31644AA}" destId="{91BD7070-7697-46D5-91DB-F8D1B17E1946}" srcOrd="1" destOrd="0" presId="urn:microsoft.com/office/officeart/2018/5/layout/IconCircleLabelList"/>
    <dgm:cxn modelId="{883BF8BF-7B2C-48AC-8268-28F82E33BFC9}" type="presParOf" srcId="{D09AD31C-8ADD-4580-9BAD-354FC31644AA}" destId="{F413D23E-12C6-40A2-952A-E83010581267}" srcOrd="2" destOrd="0" presId="urn:microsoft.com/office/officeart/2018/5/layout/IconCircleLabelList"/>
    <dgm:cxn modelId="{1108E73E-1533-4282-B3AF-D2E11C02405E}" type="presParOf" srcId="{D09AD31C-8ADD-4580-9BAD-354FC31644AA}" destId="{635CD67B-169D-4B48-9572-77F50ECAC526}" srcOrd="3" destOrd="0" presId="urn:microsoft.com/office/officeart/2018/5/layout/IconCircleLabelList"/>
    <dgm:cxn modelId="{03D6D526-68EC-4EB3-9029-0C31943DF45A}" type="presParOf" srcId="{749B39CF-AEE8-4D72-95C0-8D42E9AEDC9B}" destId="{F6B0E0E5-ED0B-4E84-A5FE-C55942C6B2F0}" srcOrd="1" destOrd="0" presId="urn:microsoft.com/office/officeart/2018/5/layout/IconCircleLabelList"/>
    <dgm:cxn modelId="{D150A7FA-5724-4AE9-915A-B6C0EF36C578}" type="presParOf" srcId="{749B39CF-AEE8-4D72-95C0-8D42E9AEDC9B}" destId="{8FFD46D8-E88D-4B4B-AAAB-0EA814A6BB77}" srcOrd="2" destOrd="0" presId="urn:microsoft.com/office/officeart/2018/5/layout/IconCircleLabelList"/>
    <dgm:cxn modelId="{71E34912-D40D-4AA0-8705-6E65D9DEEE49}" type="presParOf" srcId="{8FFD46D8-E88D-4B4B-AAAB-0EA814A6BB77}" destId="{641E2A01-9B99-4B74-B1D8-34E3F96D6E19}" srcOrd="0" destOrd="0" presId="urn:microsoft.com/office/officeart/2018/5/layout/IconCircleLabelList"/>
    <dgm:cxn modelId="{46C44971-A470-4A76-A7B5-7471D0BADE37}" type="presParOf" srcId="{8FFD46D8-E88D-4B4B-AAAB-0EA814A6BB77}" destId="{2E14B87D-D70C-4752-8167-5139BF388A93}" srcOrd="1" destOrd="0" presId="urn:microsoft.com/office/officeart/2018/5/layout/IconCircleLabelList"/>
    <dgm:cxn modelId="{D935AFF7-65AE-4CB8-A6BF-DB6C27B11F2A}" type="presParOf" srcId="{8FFD46D8-E88D-4B4B-AAAB-0EA814A6BB77}" destId="{B139E5A7-B4A3-48D8-BE73-33D84F03C4EE}" srcOrd="2" destOrd="0" presId="urn:microsoft.com/office/officeart/2018/5/layout/IconCircleLabelList"/>
    <dgm:cxn modelId="{329E05EE-4FCD-4BD7-B759-C5572A6DC463}" type="presParOf" srcId="{8FFD46D8-E88D-4B4B-AAAB-0EA814A6BB77}" destId="{3B2DE07D-F244-46C5-B156-90BC9F054359}" srcOrd="3" destOrd="0" presId="urn:microsoft.com/office/officeart/2018/5/layout/IconCircleLabelList"/>
    <dgm:cxn modelId="{F2EAEE42-67ED-4E3A-9E59-3E11D7A5D4D9}" type="presParOf" srcId="{749B39CF-AEE8-4D72-95C0-8D42E9AEDC9B}" destId="{CCE09DDF-5A19-4FB8-B64C-9639941515ED}" srcOrd="3" destOrd="0" presId="urn:microsoft.com/office/officeart/2018/5/layout/IconCircleLabelList"/>
    <dgm:cxn modelId="{C76F7001-0BB8-4272-8184-BF3A862ABAF4}" type="presParOf" srcId="{749B39CF-AEE8-4D72-95C0-8D42E9AEDC9B}" destId="{F3517401-1002-4B89-BB73-6FD5422EC222}" srcOrd="4" destOrd="0" presId="urn:microsoft.com/office/officeart/2018/5/layout/IconCircleLabelList"/>
    <dgm:cxn modelId="{B9FB8F00-2528-4BF4-BD2A-927D0FFE5BB4}" type="presParOf" srcId="{F3517401-1002-4B89-BB73-6FD5422EC222}" destId="{9CCF558C-A26F-4DFE-A7DC-1D808412C6C9}" srcOrd="0" destOrd="0" presId="urn:microsoft.com/office/officeart/2018/5/layout/IconCircleLabelList"/>
    <dgm:cxn modelId="{53C87816-EFA0-425B-A45F-B258A799D00E}" type="presParOf" srcId="{F3517401-1002-4B89-BB73-6FD5422EC222}" destId="{A4BE4A12-55B6-403C-A1C6-F2C282A78AE6}" srcOrd="1" destOrd="0" presId="urn:microsoft.com/office/officeart/2018/5/layout/IconCircleLabelList"/>
    <dgm:cxn modelId="{267E85D8-B72C-4337-A96E-65DB841BF421}" type="presParOf" srcId="{F3517401-1002-4B89-BB73-6FD5422EC222}" destId="{15249889-4920-4AD4-9325-B8CCA0B7C79A}" srcOrd="2" destOrd="0" presId="urn:microsoft.com/office/officeart/2018/5/layout/IconCircleLabelList"/>
    <dgm:cxn modelId="{A543908D-C73D-42DC-A244-D35B9E3D8038}" type="presParOf" srcId="{F3517401-1002-4B89-BB73-6FD5422EC222}" destId="{B55A214E-A850-45FF-9A64-99DD881EF55C}" srcOrd="3" destOrd="0" presId="urn:microsoft.com/office/officeart/2018/5/layout/IconCircleLabelList"/>
    <dgm:cxn modelId="{75CEE096-53F4-49BF-BF36-A083D01440A3}" type="presParOf" srcId="{749B39CF-AEE8-4D72-95C0-8D42E9AEDC9B}" destId="{6D551B90-A847-4222-A630-F179B2EB1D2D}" srcOrd="5" destOrd="0" presId="urn:microsoft.com/office/officeart/2018/5/layout/IconCircleLabelList"/>
    <dgm:cxn modelId="{3ABF4C28-9301-4EAF-82CB-3FFB2EC617B3}" type="presParOf" srcId="{749B39CF-AEE8-4D72-95C0-8D42E9AEDC9B}" destId="{83921273-9DF6-43D7-B193-ED29472186ED}" srcOrd="6" destOrd="0" presId="urn:microsoft.com/office/officeart/2018/5/layout/IconCircleLabelList"/>
    <dgm:cxn modelId="{1BB2C47A-3347-4500-921C-2B8A725B4474}" type="presParOf" srcId="{83921273-9DF6-43D7-B193-ED29472186ED}" destId="{B391280E-D06E-4F2A-8C7A-63FF8499E95D}" srcOrd="0" destOrd="0" presId="urn:microsoft.com/office/officeart/2018/5/layout/IconCircleLabelList"/>
    <dgm:cxn modelId="{5330FD63-87FA-4549-9AEA-DD22AEC165E2}" type="presParOf" srcId="{83921273-9DF6-43D7-B193-ED29472186ED}" destId="{4D197F9A-2B7D-411A-A661-7B691710A0C0}" srcOrd="1" destOrd="0" presId="urn:microsoft.com/office/officeart/2018/5/layout/IconCircleLabelList"/>
    <dgm:cxn modelId="{B6D131D2-63C4-495C-97BF-32DD3D5F624F}" type="presParOf" srcId="{83921273-9DF6-43D7-B193-ED29472186ED}" destId="{8B878FBC-376F-4711-8DE7-4FF1FEB9D737}" srcOrd="2" destOrd="0" presId="urn:microsoft.com/office/officeart/2018/5/layout/IconCircleLabelList"/>
    <dgm:cxn modelId="{45E19BBC-6688-47BD-BEE6-54CF4B20D836}" type="presParOf" srcId="{83921273-9DF6-43D7-B193-ED29472186ED}" destId="{E9672277-234C-4CFF-8225-0C7972884D07}"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CE534368-5ACA-44A3-90CD-F6E73D6CFE6B}" type="doc">
      <dgm:prSet loTypeId="urn:microsoft.com/office/officeart/2018/5/layout/IconCircleLabelList" loCatId="icon" qsTypeId="urn:microsoft.com/office/officeart/2005/8/quickstyle/simple1" qsCatId="simple" csTypeId="urn:microsoft.com/office/officeart/2005/8/colors/accent1_2" csCatId="accent1" phldr="1"/>
      <dgm:spPr/>
      <dgm:t>
        <a:bodyPr/>
        <a:lstStyle/>
        <a:p>
          <a:endParaRPr lang="en-US"/>
        </a:p>
      </dgm:t>
    </dgm:pt>
    <dgm:pt modelId="{DF1EFC6B-284A-45F2-8E9A-93A805AC2256}">
      <dgm:prSet/>
      <dgm:spPr/>
      <dgm:t>
        <a:bodyPr/>
        <a:lstStyle/>
        <a:p>
          <a:pPr>
            <a:lnSpc>
              <a:spcPct val="100000"/>
            </a:lnSpc>
            <a:defRPr cap="all"/>
          </a:pPr>
          <a:r>
            <a:rPr lang="en-US" dirty="0">
              <a:solidFill>
                <a:schemeClr val="bg1"/>
              </a:solidFill>
            </a:rPr>
            <a:t>State</a:t>
          </a:r>
        </a:p>
      </dgm:t>
    </dgm:pt>
    <dgm:pt modelId="{6836E16B-DAD4-4585-B625-B106464346AC}" type="parTrans" cxnId="{E546BBEE-9460-434D-9448-CFC3BD63F78D}">
      <dgm:prSet/>
      <dgm:spPr/>
      <dgm:t>
        <a:bodyPr/>
        <a:lstStyle/>
        <a:p>
          <a:endParaRPr lang="en-US"/>
        </a:p>
      </dgm:t>
    </dgm:pt>
    <dgm:pt modelId="{EAD8A8E3-1788-4FFC-9FA6-9026588FFA38}" type="sibTrans" cxnId="{E546BBEE-9460-434D-9448-CFC3BD63F78D}">
      <dgm:prSet/>
      <dgm:spPr/>
      <dgm:t>
        <a:bodyPr/>
        <a:lstStyle/>
        <a:p>
          <a:endParaRPr lang="en-US"/>
        </a:p>
      </dgm:t>
    </dgm:pt>
    <dgm:pt modelId="{3671EDFC-655C-44D2-91A5-CEA31A119381}">
      <dgm:prSet/>
      <dgm:spPr/>
      <dgm:t>
        <a:bodyPr/>
        <a:lstStyle/>
        <a:p>
          <a:pPr>
            <a:lnSpc>
              <a:spcPct val="100000"/>
            </a:lnSpc>
            <a:defRPr cap="all"/>
          </a:pPr>
          <a:r>
            <a:rPr lang="en-US" dirty="0">
              <a:solidFill>
                <a:schemeClr val="bg1"/>
              </a:solidFill>
            </a:rPr>
            <a:t>Population</a:t>
          </a:r>
        </a:p>
      </dgm:t>
    </dgm:pt>
    <dgm:pt modelId="{E5F9A716-5DD3-4070-BC0C-507E644E9897}" type="parTrans" cxnId="{CF730DA0-5AC6-4D8B-88EA-55E696E13951}">
      <dgm:prSet/>
      <dgm:spPr/>
      <dgm:t>
        <a:bodyPr/>
        <a:lstStyle/>
        <a:p>
          <a:endParaRPr lang="en-US"/>
        </a:p>
      </dgm:t>
    </dgm:pt>
    <dgm:pt modelId="{0090E26B-62B3-44E5-BE53-AD74EDF55BED}" type="sibTrans" cxnId="{CF730DA0-5AC6-4D8B-88EA-55E696E13951}">
      <dgm:prSet/>
      <dgm:spPr/>
      <dgm:t>
        <a:bodyPr/>
        <a:lstStyle/>
        <a:p>
          <a:endParaRPr lang="en-US"/>
        </a:p>
      </dgm:t>
    </dgm:pt>
    <dgm:pt modelId="{AA6F997A-2C9A-4DB2-96FA-EDEB57BB3F9B}">
      <dgm:prSet/>
      <dgm:spPr/>
      <dgm:t>
        <a:bodyPr/>
        <a:lstStyle/>
        <a:p>
          <a:pPr>
            <a:lnSpc>
              <a:spcPct val="100000"/>
            </a:lnSpc>
            <a:defRPr cap="all"/>
          </a:pPr>
          <a:r>
            <a:rPr lang="en-US" dirty="0">
              <a:solidFill>
                <a:schemeClr val="bg1"/>
              </a:solidFill>
            </a:rPr>
            <a:t>Geographical Area</a:t>
          </a:r>
        </a:p>
      </dgm:t>
    </dgm:pt>
    <dgm:pt modelId="{9B9D0153-CA92-48EA-8CD2-E3D2C2ABFC43}" type="parTrans" cxnId="{4D62A7AC-AA46-4CA6-89F0-B865CA9CAD28}">
      <dgm:prSet/>
      <dgm:spPr/>
      <dgm:t>
        <a:bodyPr/>
        <a:lstStyle/>
        <a:p>
          <a:endParaRPr lang="en-US"/>
        </a:p>
      </dgm:t>
    </dgm:pt>
    <dgm:pt modelId="{F75E2D26-9E77-42FE-A4E1-A73A00E1642F}" type="sibTrans" cxnId="{4D62A7AC-AA46-4CA6-89F0-B865CA9CAD28}">
      <dgm:prSet/>
      <dgm:spPr/>
      <dgm:t>
        <a:bodyPr/>
        <a:lstStyle/>
        <a:p>
          <a:endParaRPr lang="en-US"/>
        </a:p>
      </dgm:t>
    </dgm:pt>
    <dgm:pt modelId="{78285467-FEE3-48F0-8060-780E337284A6}">
      <dgm:prSet/>
      <dgm:spPr/>
      <dgm:t>
        <a:bodyPr/>
        <a:lstStyle/>
        <a:p>
          <a:pPr>
            <a:lnSpc>
              <a:spcPct val="100000"/>
            </a:lnSpc>
            <a:defRPr cap="all"/>
          </a:pPr>
          <a:r>
            <a:rPr lang="en-US" dirty="0">
              <a:solidFill>
                <a:schemeClr val="bg1"/>
              </a:solidFill>
            </a:rPr>
            <a:t>Change in Population</a:t>
          </a:r>
        </a:p>
      </dgm:t>
    </dgm:pt>
    <dgm:pt modelId="{72070DFB-95B4-46CD-B6CC-F954ABD466A4}" type="parTrans" cxnId="{7272FBCF-C6D6-45AE-85DE-EA3C51732DA7}">
      <dgm:prSet/>
      <dgm:spPr/>
      <dgm:t>
        <a:bodyPr/>
        <a:lstStyle/>
        <a:p>
          <a:endParaRPr lang="en-US"/>
        </a:p>
      </dgm:t>
    </dgm:pt>
    <dgm:pt modelId="{8FE3DF83-7852-4AE6-B880-586179E5DE67}" type="sibTrans" cxnId="{7272FBCF-C6D6-45AE-85DE-EA3C51732DA7}">
      <dgm:prSet/>
      <dgm:spPr/>
      <dgm:t>
        <a:bodyPr/>
        <a:lstStyle/>
        <a:p>
          <a:endParaRPr lang="en-US"/>
        </a:p>
      </dgm:t>
    </dgm:pt>
    <dgm:pt modelId="{749B39CF-AEE8-4D72-95C0-8D42E9AEDC9B}" type="pres">
      <dgm:prSet presAssocID="{CE534368-5ACA-44A3-90CD-F6E73D6CFE6B}" presName="root" presStyleCnt="0">
        <dgm:presLayoutVars>
          <dgm:dir/>
          <dgm:resizeHandles val="exact"/>
        </dgm:presLayoutVars>
      </dgm:prSet>
      <dgm:spPr/>
    </dgm:pt>
    <dgm:pt modelId="{D09AD31C-8ADD-4580-9BAD-354FC31644AA}" type="pres">
      <dgm:prSet presAssocID="{DF1EFC6B-284A-45F2-8E9A-93A805AC2256}" presName="compNode" presStyleCnt="0"/>
      <dgm:spPr/>
    </dgm:pt>
    <dgm:pt modelId="{E7B717C3-F7EA-4D23-A0BD-33F963547208}" type="pres">
      <dgm:prSet presAssocID="{DF1EFC6B-284A-45F2-8E9A-93A805AC2256}" presName="iconBgRect" presStyleLbl="bgShp" presStyleIdx="0" presStyleCnt="4"/>
      <dgm:spPr/>
    </dgm:pt>
    <dgm:pt modelId="{91BD7070-7697-46D5-91DB-F8D1B17E1946}" type="pres">
      <dgm:prSet presAssocID="{DF1EFC6B-284A-45F2-8E9A-93A805AC2256}" presName="iconRect" presStyleLbl="node1" presStyleIdx="0" presStyleCnt="4"/>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Earth globe: Americas with solid fill"/>
        </a:ext>
      </dgm:extLst>
    </dgm:pt>
    <dgm:pt modelId="{F413D23E-12C6-40A2-952A-E83010581267}" type="pres">
      <dgm:prSet presAssocID="{DF1EFC6B-284A-45F2-8E9A-93A805AC2256}" presName="spaceRect" presStyleCnt="0"/>
      <dgm:spPr/>
    </dgm:pt>
    <dgm:pt modelId="{635CD67B-169D-4B48-9572-77F50ECAC526}" type="pres">
      <dgm:prSet presAssocID="{DF1EFC6B-284A-45F2-8E9A-93A805AC2256}" presName="textRect" presStyleLbl="revTx" presStyleIdx="0" presStyleCnt="4">
        <dgm:presLayoutVars>
          <dgm:chMax val="1"/>
          <dgm:chPref val="1"/>
        </dgm:presLayoutVars>
      </dgm:prSet>
      <dgm:spPr/>
    </dgm:pt>
    <dgm:pt modelId="{F6B0E0E5-ED0B-4E84-A5FE-C55942C6B2F0}" type="pres">
      <dgm:prSet presAssocID="{EAD8A8E3-1788-4FFC-9FA6-9026588FFA38}" presName="sibTrans" presStyleCnt="0"/>
      <dgm:spPr/>
    </dgm:pt>
    <dgm:pt modelId="{F3517401-1002-4B89-BB73-6FD5422EC222}" type="pres">
      <dgm:prSet presAssocID="{3671EDFC-655C-44D2-91A5-CEA31A119381}" presName="compNode" presStyleCnt="0"/>
      <dgm:spPr/>
    </dgm:pt>
    <dgm:pt modelId="{9CCF558C-A26F-4DFE-A7DC-1D808412C6C9}" type="pres">
      <dgm:prSet presAssocID="{3671EDFC-655C-44D2-91A5-CEA31A119381}" presName="iconBgRect" presStyleLbl="bgShp" presStyleIdx="1" presStyleCnt="4"/>
      <dgm:spPr/>
    </dgm:pt>
    <dgm:pt modelId="{A4BE4A12-55B6-403C-A1C6-F2C282A78AE6}" type="pres">
      <dgm:prSet presAssocID="{3671EDFC-655C-44D2-91A5-CEA31A119381}" presName="iconRect" presStyleLbl="node1" presStyleIdx="1" presStyleCnt="4"/>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Group of people with solid fill"/>
        </a:ext>
      </dgm:extLst>
    </dgm:pt>
    <dgm:pt modelId="{15249889-4920-4AD4-9325-B8CCA0B7C79A}" type="pres">
      <dgm:prSet presAssocID="{3671EDFC-655C-44D2-91A5-CEA31A119381}" presName="spaceRect" presStyleCnt="0"/>
      <dgm:spPr/>
    </dgm:pt>
    <dgm:pt modelId="{B55A214E-A850-45FF-9A64-99DD881EF55C}" type="pres">
      <dgm:prSet presAssocID="{3671EDFC-655C-44D2-91A5-CEA31A119381}" presName="textRect" presStyleLbl="revTx" presStyleIdx="1" presStyleCnt="4">
        <dgm:presLayoutVars>
          <dgm:chMax val="1"/>
          <dgm:chPref val="1"/>
        </dgm:presLayoutVars>
      </dgm:prSet>
      <dgm:spPr/>
    </dgm:pt>
    <dgm:pt modelId="{6D551B90-A847-4222-A630-F179B2EB1D2D}" type="pres">
      <dgm:prSet presAssocID="{0090E26B-62B3-44E5-BE53-AD74EDF55BED}" presName="sibTrans" presStyleCnt="0"/>
      <dgm:spPr/>
    </dgm:pt>
    <dgm:pt modelId="{770C2FDA-F960-4656-855A-FFFD12BCD4C1}" type="pres">
      <dgm:prSet presAssocID="{78285467-FEE3-48F0-8060-780E337284A6}" presName="compNode" presStyleCnt="0"/>
      <dgm:spPr/>
    </dgm:pt>
    <dgm:pt modelId="{8A2B2947-5E84-4689-BB2C-328489249B0C}" type="pres">
      <dgm:prSet presAssocID="{78285467-FEE3-48F0-8060-780E337284A6}" presName="iconBgRect" presStyleLbl="bgShp" presStyleIdx="2" presStyleCnt="4"/>
      <dgm:spPr/>
    </dgm:pt>
    <dgm:pt modelId="{9065B1F0-912E-411E-AAFB-C2C782F2E531}" type="pres">
      <dgm:prSet presAssocID="{78285467-FEE3-48F0-8060-780E337284A6}"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Periodic Graph with solid fill"/>
        </a:ext>
      </dgm:extLst>
    </dgm:pt>
    <dgm:pt modelId="{813C9DC9-543D-4C9C-B07C-0D7BA054C681}" type="pres">
      <dgm:prSet presAssocID="{78285467-FEE3-48F0-8060-780E337284A6}" presName="spaceRect" presStyleCnt="0"/>
      <dgm:spPr/>
    </dgm:pt>
    <dgm:pt modelId="{42183C80-2973-4545-B474-C8FEC0164B64}" type="pres">
      <dgm:prSet presAssocID="{78285467-FEE3-48F0-8060-780E337284A6}" presName="textRect" presStyleLbl="revTx" presStyleIdx="2" presStyleCnt="4">
        <dgm:presLayoutVars>
          <dgm:chMax val="1"/>
          <dgm:chPref val="1"/>
        </dgm:presLayoutVars>
      </dgm:prSet>
      <dgm:spPr/>
    </dgm:pt>
    <dgm:pt modelId="{090C18E7-32B0-4B22-9D13-777C0D105631}" type="pres">
      <dgm:prSet presAssocID="{8FE3DF83-7852-4AE6-B880-586179E5DE67}" presName="sibTrans" presStyleCnt="0"/>
      <dgm:spPr/>
    </dgm:pt>
    <dgm:pt modelId="{83921273-9DF6-43D7-B193-ED29472186ED}" type="pres">
      <dgm:prSet presAssocID="{AA6F997A-2C9A-4DB2-96FA-EDEB57BB3F9B}" presName="compNode" presStyleCnt="0"/>
      <dgm:spPr/>
    </dgm:pt>
    <dgm:pt modelId="{B391280E-D06E-4F2A-8C7A-63FF8499E95D}" type="pres">
      <dgm:prSet presAssocID="{AA6F997A-2C9A-4DB2-96FA-EDEB57BB3F9B}" presName="iconBgRect" presStyleLbl="bgShp" presStyleIdx="3" presStyleCnt="4"/>
      <dgm:spPr/>
    </dgm:pt>
    <dgm:pt modelId="{4D197F9A-2B7D-411A-A661-7B691710A0C0}" type="pres">
      <dgm:prSet presAssocID="{AA6F997A-2C9A-4DB2-96FA-EDEB57BB3F9B}" presName="iconRect" presStyleLbl="node1" presStyleIdx="3" presStyleCnt="4"/>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Topography Map outline"/>
        </a:ext>
      </dgm:extLst>
    </dgm:pt>
    <dgm:pt modelId="{8B878FBC-376F-4711-8DE7-4FF1FEB9D737}" type="pres">
      <dgm:prSet presAssocID="{AA6F997A-2C9A-4DB2-96FA-EDEB57BB3F9B}" presName="spaceRect" presStyleCnt="0"/>
      <dgm:spPr/>
    </dgm:pt>
    <dgm:pt modelId="{E9672277-234C-4CFF-8225-0C7972884D07}" type="pres">
      <dgm:prSet presAssocID="{AA6F997A-2C9A-4DB2-96FA-EDEB57BB3F9B}" presName="textRect" presStyleLbl="revTx" presStyleIdx="3" presStyleCnt="4">
        <dgm:presLayoutVars>
          <dgm:chMax val="1"/>
          <dgm:chPref val="1"/>
        </dgm:presLayoutVars>
      </dgm:prSet>
      <dgm:spPr/>
    </dgm:pt>
  </dgm:ptLst>
  <dgm:cxnLst>
    <dgm:cxn modelId="{8F9D7325-C0B3-4228-8573-A4AC22992445}" type="presOf" srcId="{78285467-FEE3-48F0-8060-780E337284A6}" destId="{42183C80-2973-4545-B474-C8FEC0164B64}" srcOrd="0" destOrd="0" presId="urn:microsoft.com/office/officeart/2018/5/layout/IconCircleLabelList"/>
    <dgm:cxn modelId="{E3C3F828-AFF3-455C-A68A-CA20FC59A4F1}" type="presOf" srcId="{CE534368-5ACA-44A3-90CD-F6E73D6CFE6B}" destId="{749B39CF-AEE8-4D72-95C0-8D42E9AEDC9B}" srcOrd="0" destOrd="0" presId="urn:microsoft.com/office/officeart/2018/5/layout/IconCircleLabelList"/>
    <dgm:cxn modelId="{65372842-9943-44B8-A45E-D3B94B981332}" type="presOf" srcId="{3671EDFC-655C-44D2-91A5-CEA31A119381}" destId="{B55A214E-A850-45FF-9A64-99DD881EF55C}" srcOrd="0" destOrd="0" presId="urn:microsoft.com/office/officeart/2018/5/layout/IconCircleLabelList"/>
    <dgm:cxn modelId="{4B81C970-22C3-4792-A3AE-5A85E11EFB9E}" type="presOf" srcId="{DF1EFC6B-284A-45F2-8E9A-93A805AC2256}" destId="{635CD67B-169D-4B48-9572-77F50ECAC526}" srcOrd="0" destOrd="0" presId="urn:microsoft.com/office/officeart/2018/5/layout/IconCircleLabelList"/>
    <dgm:cxn modelId="{F182249F-8A58-4FA1-B95D-81BC2A24118D}" type="presOf" srcId="{AA6F997A-2C9A-4DB2-96FA-EDEB57BB3F9B}" destId="{E9672277-234C-4CFF-8225-0C7972884D07}" srcOrd="0" destOrd="0" presId="urn:microsoft.com/office/officeart/2018/5/layout/IconCircleLabelList"/>
    <dgm:cxn modelId="{CF730DA0-5AC6-4D8B-88EA-55E696E13951}" srcId="{CE534368-5ACA-44A3-90CD-F6E73D6CFE6B}" destId="{3671EDFC-655C-44D2-91A5-CEA31A119381}" srcOrd="1" destOrd="0" parTransId="{E5F9A716-5DD3-4070-BC0C-507E644E9897}" sibTransId="{0090E26B-62B3-44E5-BE53-AD74EDF55BED}"/>
    <dgm:cxn modelId="{4D62A7AC-AA46-4CA6-89F0-B865CA9CAD28}" srcId="{CE534368-5ACA-44A3-90CD-F6E73D6CFE6B}" destId="{AA6F997A-2C9A-4DB2-96FA-EDEB57BB3F9B}" srcOrd="3" destOrd="0" parTransId="{9B9D0153-CA92-48EA-8CD2-E3D2C2ABFC43}" sibTransId="{F75E2D26-9E77-42FE-A4E1-A73A00E1642F}"/>
    <dgm:cxn modelId="{7272FBCF-C6D6-45AE-85DE-EA3C51732DA7}" srcId="{CE534368-5ACA-44A3-90CD-F6E73D6CFE6B}" destId="{78285467-FEE3-48F0-8060-780E337284A6}" srcOrd="2" destOrd="0" parTransId="{72070DFB-95B4-46CD-B6CC-F954ABD466A4}" sibTransId="{8FE3DF83-7852-4AE6-B880-586179E5DE67}"/>
    <dgm:cxn modelId="{E546BBEE-9460-434D-9448-CFC3BD63F78D}" srcId="{CE534368-5ACA-44A3-90CD-F6E73D6CFE6B}" destId="{DF1EFC6B-284A-45F2-8E9A-93A805AC2256}" srcOrd="0" destOrd="0" parTransId="{6836E16B-DAD4-4585-B625-B106464346AC}" sibTransId="{EAD8A8E3-1788-4FFC-9FA6-9026588FFA38}"/>
    <dgm:cxn modelId="{7FDA6026-F743-4C01-99C9-7D110045C47D}" type="presParOf" srcId="{749B39CF-AEE8-4D72-95C0-8D42E9AEDC9B}" destId="{D09AD31C-8ADD-4580-9BAD-354FC31644AA}" srcOrd="0" destOrd="0" presId="urn:microsoft.com/office/officeart/2018/5/layout/IconCircleLabelList"/>
    <dgm:cxn modelId="{844AB9C9-EC3D-43B0-BC5E-21CD3753C79C}" type="presParOf" srcId="{D09AD31C-8ADD-4580-9BAD-354FC31644AA}" destId="{E7B717C3-F7EA-4D23-A0BD-33F963547208}" srcOrd="0" destOrd="0" presId="urn:microsoft.com/office/officeart/2018/5/layout/IconCircleLabelList"/>
    <dgm:cxn modelId="{0593A8DB-0341-4575-973C-02D64EBA0443}" type="presParOf" srcId="{D09AD31C-8ADD-4580-9BAD-354FC31644AA}" destId="{91BD7070-7697-46D5-91DB-F8D1B17E1946}" srcOrd="1" destOrd="0" presId="urn:microsoft.com/office/officeart/2018/5/layout/IconCircleLabelList"/>
    <dgm:cxn modelId="{883BF8BF-7B2C-48AC-8268-28F82E33BFC9}" type="presParOf" srcId="{D09AD31C-8ADD-4580-9BAD-354FC31644AA}" destId="{F413D23E-12C6-40A2-952A-E83010581267}" srcOrd="2" destOrd="0" presId="urn:microsoft.com/office/officeart/2018/5/layout/IconCircleLabelList"/>
    <dgm:cxn modelId="{1108E73E-1533-4282-B3AF-D2E11C02405E}" type="presParOf" srcId="{D09AD31C-8ADD-4580-9BAD-354FC31644AA}" destId="{635CD67B-169D-4B48-9572-77F50ECAC526}" srcOrd="3" destOrd="0" presId="urn:microsoft.com/office/officeart/2018/5/layout/IconCircleLabelList"/>
    <dgm:cxn modelId="{03D6D526-68EC-4EB3-9029-0C31943DF45A}" type="presParOf" srcId="{749B39CF-AEE8-4D72-95C0-8D42E9AEDC9B}" destId="{F6B0E0E5-ED0B-4E84-A5FE-C55942C6B2F0}" srcOrd="1" destOrd="0" presId="urn:microsoft.com/office/officeart/2018/5/layout/IconCircleLabelList"/>
    <dgm:cxn modelId="{C76F7001-0BB8-4272-8184-BF3A862ABAF4}" type="presParOf" srcId="{749B39CF-AEE8-4D72-95C0-8D42E9AEDC9B}" destId="{F3517401-1002-4B89-BB73-6FD5422EC222}" srcOrd="2" destOrd="0" presId="urn:microsoft.com/office/officeart/2018/5/layout/IconCircleLabelList"/>
    <dgm:cxn modelId="{B9FB8F00-2528-4BF4-BD2A-927D0FFE5BB4}" type="presParOf" srcId="{F3517401-1002-4B89-BB73-6FD5422EC222}" destId="{9CCF558C-A26F-4DFE-A7DC-1D808412C6C9}" srcOrd="0" destOrd="0" presId="urn:microsoft.com/office/officeart/2018/5/layout/IconCircleLabelList"/>
    <dgm:cxn modelId="{53C87816-EFA0-425B-A45F-B258A799D00E}" type="presParOf" srcId="{F3517401-1002-4B89-BB73-6FD5422EC222}" destId="{A4BE4A12-55B6-403C-A1C6-F2C282A78AE6}" srcOrd="1" destOrd="0" presId="urn:microsoft.com/office/officeart/2018/5/layout/IconCircleLabelList"/>
    <dgm:cxn modelId="{267E85D8-B72C-4337-A96E-65DB841BF421}" type="presParOf" srcId="{F3517401-1002-4B89-BB73-6FD5422EC222}" destId="{15249889-4920-4AD4-9325-B8CCA0B7C79A}" srcOrd="2" destOrd="0" presId="urn:microsoft.com/office/officeart/2018/5/layout/IconCircleLabelList"/>
    <dgm:cxn modelId="{A543908D-C73D-42DC-A244-D35B9E3D8038}" type="presParOf" srcId="{F3517401-1002-4B89-BB73-6FD5422EC222}" destId="{B55A214E-A850-45FF-9A64-99DD881EF55C}" srcOrd="3" destOrd="0" presId="urn:microsoft.com/office/officeart/2018/5/layout/IconCircleLabelList"/>
    <dgm:cxn modelId="{75CEE096-53F4-49BF-BF36-A083D01440A3}" type="presParOf" srcId="{749B39CF-AEE8-4D72-95C0-8D42E9AEDC9B}" destId="{6D551B90-A847-4222-A630-F179B2EB1D2D}" srcOrd="3" destOrd="0" presId="urn:microsoft.com/office/officeart/2018/5/layout/IconCircleLabelList"/>
    <dgm:cxn modelId="{F811362E-5CEC-46D3-BCDD-DFB32240EDC9}" type="presParOf" srcId="{749B39CF-AEE8-4D72-95C0-8D42E9AEDC9B}" destId="{770C2FDA-F960-4656-855A-FFFD12BCD4C1}" srcOrd="4" destOrd="0" presId="urn:microsoft.com/office/officeart/2018/5/layout/IconCircleLabelList"/>
    <dgm:cxn modelId="{D7214B66-A77C-4C0C-BF7F-FAC39983ED9B}" type="presParOf" srcId="{770C2FDA-F960-4656-855A-FFFD12BCD4C1}" destId="{8A2B2947-5E84-4689-BB2C-328489249B0C}" srcOrd="0" destOrd="0" presId="urn:microsoft.com/office/officeart/2018/5/layout/IconCircleLabelList"/>
    <dgm:cxn modelId="{3D184227-CC87-434B-B9EF-E274C02FD01F}" type="presParOf" srcId="{770C2FDA-F960-4656-855A-FFFD12BCD4C1}" destId="{9065B1F0-912E-411E-AAFB-C2C782F2E531}" srcOrd="1" destOrd="0" presId="urn:microsoft.com/office/officeart/2018/5/layout/IconCircleLabelList"/>
    <dgm:cxn modelId="{01A587C4-3154-4327-9887-35768ADADBC5}" type="presParOf" srcId="{770C2FDA-F960-4656-855A-FFFD12BCD4C1}" destId="{813C9DC9-543D-4C9C-B07C-0D7BA054C681}" srcOrd="2" destOrd="0" presId="urn:microsoft.com/office/officeart/2018/5/layout/IconCircleLabelList"/>
    <dgm:cxn modelId="{2531A575-58CE-4020-8C55-83FDD2F0FF28}" type="presParOf" srcId="{770C2FDA-F960-4656-855A-FFFD12BCD4C1}" destId="{42183C80-2973-4545-B474-C8FEC0164B64}" srcOrd="3" destOrd="0" presId="urn:microsoft.com/office/officeart/2018/5/layout/IconCircleLabelList"/>
    <dgm:cxn modelId="{80D6CD8E-1947-4566-B2A2-E6AD2FF2D665}" type="presParOf" srcId="{749B39CF-AEE8-4D72-95C0-8D42E9AEDC9B}" destId="{090C18E7-32B0-4B22-9D13-777C0D105631}" srcOrd="5" destOrd="0" presId="urn:microsoft.com/office/officeart/2018/5/layout/IconCircleLabelList"/>
    <dgm:cxn modelId="{3ABF4C28-9301-4EAF-82CB-3FFB2EC617B3}" type="presParOf" srcId="{749B39CF-AEE8-4D72-95C0-8D42E9AEDC9B}" destId="{83921273-9DF6-43D7-B193-ED29472186ED}" srcOrd="6" destOrd="0" presId="urn:microsoft.com/office/officeart/2018/5/layout/IconCircleLabelList"/>
    <dgm:cxn modelId="{1BB2C47A-3347-4500-921C-2B8A725B4474}" type="presParOf" srcId="{83921273-9DF6-43D7-B193-ED29472186ED}" destId="{B391280E-D06E-4F2A-8C7A-63FF8499E95D}" srcOrd="0" destOrd="0" presId="urn:microsoft.com/office/officeart/2018/5/layout/IconCircleLabelList"/>
    <dgm:cxn modelId="{5330FD63-87FA-4549-9AEA-DD22AEC165E2}" type="presParOf" srcId="{83921273-9DF6-43D7-B193-ED29472186ED}" destId="{4D197F9A-2B7D-411A-A661-7B691710A0C0}" srcOrd="1" destOrd="0" presId="urn:microsoft.com/office/officeart/2018/5/layout/IconCircleLabelList"/>
    <dgm:cxn modelId="{B6D131D2-63C4-495C-97BF-32DD3D5F624F}" type="presParOf" srcId="{83921273-9DF6-43D7-B193-ED29472186ED}" destId="{8B878FBC-376F-4711-8DE7-4FF1FEB9D737}" srcOrd="2" destOrd="0" presId="urn:microsoft.com/office/officeart/2018/5/layout/IconCircleLabelList"/>
    <dgm:cxn modelId="{45E19BBC-6688-47BD-BEE6-54CF4B20D836}" type="presParOf" srcId="{83921273-9DF6-43D7-B193-ED29472186ED}" destId="{E9672277-234C-4CFF-8225-0C7972884D07}"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7B717C3-F7EA-4D23-A0BD-33F963547208}">
      <dsp:nvSpPr>
        <dsp:cNvPr id="0" name=""/>
        <dsp:cNvSpPr/>
      </dsp:nvSpPr>
      <dsp:spPr>
        <a:xfrm>
          <a:off x="679050" y="520543"/>
          <a:ext cx="1887187" cy="1887187"/>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1BD7070-7697-46D5-91DB-F8D1B17E1946}">
      <dsp:nvSpPr>
        <dsp:cNvPr id="0" name=""/>
        <dsp:cNvSpPr/>
      </dsp:nvSpPr>
      <dsp:spPr>
        <a:xfrm>
          <a:off x="1081237" y="922730"/>
          <a:ext cx="1082812" cy="108281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35CD67B-169D-4B48-9572-77F50ECAC526}">
      <dsp:nvSpPr>
        <dsp:cNvPr id="0" name=""/>
        <dsp:cNvSpPr/>
      </dsp:nvSpPr>
      <dsp:spPr>
        <a:xfrm>
          <a:off x="75768" y="2995543"/>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defRPr cap="all"/>
          </a:pPr>
          <a:r>
            <a:rPr lang="en-US" sz="2300" kern="1200" dirty="0">
              <a:solidFill>
                <a:schemeClr val="bg1"/>
              </a:solidFill>
            </a:rPr>
            <a:t>Objective</a:t>
          </a:r>
        </a:p>
      </dsp:txBody>
      <dsp:txXfrm>
        <a:off x="75768" y="2995543"/>
        <a:ext cx="3093750" cy="720000"/>
      </dsp:txXfrm>
    </dsp:sp>
    <dsp:sp modelId="{9CCF558C-A26F-4DFE-A7DC-1D808412C6C9}">
      <dsp:nvSpPr>
        <dsp:cNvPr id="0" name=""/>
        <dsp:cNvSpPr/>
      </dsp:nvSpPr>
      <dsp:spPr>
        <a:xfrm>
          <a:off x="4314206" y="520543"/>
          <a:ext cx="1887187" cy="1887187"/>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4BE4A12-55B6-403C-A1C6-F2C282A78AE6}">
      <dsp:nvSpPr>
        <dsp:cNvPr id="0" name=""/>
        <dsp:cNvSpPr/>
      </dsp:nvSpPr>
      <dsp:spPr>
        <a:xfrm>
          <a:off x="4716393" y="922730"/>
          <a:ext cx="1082812" cy="1082812"/>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55A214E-A850-45FF-9A64-99DD881EF55C}">
      <dsp:nvSpPr>
        <dsp:cNvPr id="0" name=""/>
        <dsp:cNvSpPr/>
      </dsp:nvSpPr>
      <dsp:spPr>
        <a:xfrm>
          <a:off x="3710925" y="2995543"/>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defRPr cap="all"/>
          </a:pPr>
          <a:r>
            <a:rPr lang="en-US" sz="2300" kern="1200" dirty="0">
              <a:solidFill>
                <a:schemeClr val="bg1"/>
              </a:solidFill>
            </a:rPr>
            <a:t>Graph Generation</a:t>
          </a:r>
        </a:p>
      </dsp:txBody>
      <dsp:txXfrm>
        <a:off x="3710925" y="2995543"/>
        <a:ext cx="3093750" cy="720000"/>
      </dsp:txXfrm>
    </dsp:sp>
    <dsp:sp modelId="{B391280E-D06E-4F2A-8C7A-63FF8499E95D}">
      <dsp:nvSpPr>
        <dsp:cNvPr id="0" name=""/>
        <dsp:cNvSpPr/>
      </dsp:nvSpPr>
      <dsp:spPr>
        <a:xfrm>
          <a:off x="7949362" y="520543"/>
          <a:ext cx="1887187" cy="1887187"/>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D197F9A-2B7D-411A-A661-7B691710A0C0}">
      <dsp:nvSpPr>
        <dsp:cNvPr id="0" name=""/>
        <dsp:cNvSpPr/>
      </dsp:nvSpPr>
      <dsp:spPr>
        <a:xfrm>
          <a:off x="8351550" y="922730"/>
          <a:ext cx="1082812" cy="108281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9672277-234C-4CFF-8225-0C7972884D07}">
      <dsp:nvSpPr>
        <dsp:cNvPr id="0" name=""/>
        <dsp:cNvSpPr/>
      </dsp:nvSpPr>
      <dsp:spPr>
        <a:xfrm>
          <a:off x="7346081" y="2995543"/>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defRPr cap="all"/>
          </a:pPr>
          <a:r>
            <a:rPr lang="en-US" sz="2300" kern="1200">
              <a:solidFill>
                <a:schemeClr val="bg1"/>
              </a:solidFill>
            </a:rPr>
            <a:t>Analysis &amp; Discussion</a:t>
          </a:r>
          <a:endParaRPr lang="en-US" sz="2300" kern="1200" dirty="0">
            <a:solidFill>
              <a:schemeClr val="bg1"/>
            </a:solidFill>
          </a:endParaRPr>
        </a:p>
      </dsp:txBody>
      <dsp:txXfrm>
        <a:off x="7346081" y="2995543"/>
        <a:ext cx="3093750"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EC6400-51DB-4F59-BCEF-2BC2C9C89D46}">
      <dsp:nvSpPr>
        <dsp:cNvPr id="0" name=""/>
        <dsp:cNvSpPr/>
      </dsp:nvSpPr>
      <dsp:spPr>
        <a:xfrm>
          <a:off x="2044800" y="318043"/>
          <a:ext cx="2196000" cy="2196000"/>
        </a:xfrm>
        <a:prstGeom prst="ellipse">
          <a:avLst/>
        </a:prstGeom>
        <a:solidFill>
          <a:srgbClr val="D8E2DC"/>
        </a:solidFill>
        <a:ln>
          <a:noFill/>
        </a:ln>
        <a:effectLst/>
      </dsp:spPr>
      <dsp:style>
        <a:lnRef idx="0">
          <a:scrgbClr r="0" g="0" b="0"/>
        </a:lnRef>
        <a:fillRef idx="1">
          <a:scrgbClr r="0" g="0" b="0"/>
        </a:fillRef>
        <a:effectRef idx="0">
          <a:scrgbClr r="0" g="0" b="0"/>
        </a:effectRef>
        <a:fontRef idx="minor"/>
      </dsp:style>
    </dsp:sp>
    <dsp:sp modelId="{50F5C859-5A60-4D02-B6A7-ED00F47884FC}">
      <dsp:nvSpPr>
        <dsp:cNvPr id="0" name=""/>
        <dsp:cNvSpPr/>
      </dsp:nvSpPr>
      <dsp:spPr>
        <a:xfrm>
          <a:off x="2512800" y="786043"/>
          <a:ext cx="1260000" cy="1260000"/>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E46F3B1-DEDB-43DF-B739-10A287B47E71}">
      <dsp:nvSpPr>
        <dsp:cNvPr id="0" name=""/>
        <dsp:cNvSpPr/>
      </dsp:nvSpPr>
      <dsp:spPr>
        <a:xfrm>
          <a:off x="1342800" y="3198043"/>
          <a:ext cx="36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defRPr cap="all"/>
          </a:pPr>
          <a:r>
            <a:rPr lang="en-US" sz="2300" kern="1200" dirty="0">
              <a:solidFill>
                <a:schemeClr val="bg1"/>
              </a:solidFill>
            </a:rPr>
            <a:t>Obtain .txt file from Amtrak website</a:t>
          </a:r>
        </a:p>
      </dsp:txBody>
      <dsp:txXfrm>
        <a:off x="1342800" y="3198043"/>
        <a:ext cx="3600000" cy="720000"/>
      </dsp:txXfrm>
    </dsp:sp>
    <dsp:sp modelId="{9F92D3BE-059E-4906-9A7D-3F3F0EB5EE7D}">
      <dsp:nvSpPr>
        <dsp:cNvPr id="0" name=""/>
        <dsp:cNvSpPr/>
      </dsp:nvSpPr>
      <dsp:spPr>
        <a:xfrm>
          <a:off x="6274800" y="318043"/>
          <a:ext cx="2196000" cy="2196000"/>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D5F13A1-3425-4462-BD6A-96CE43B8D08B}">
      <dsp:nvSpPr>
        <dsp:cNvPr id="0" name=""/>
        <dsp:cNvSpPr/>
      </dsp:nvSpPr>
      <dsp:spPr>
        <a:xfrm>
          <a:off x="6769033" y="792897"/>
          <a:ext cx="1260000" cy="126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ADB7CC3-BA72-44B7-845C-55599A76EFC2}">
      <dsp:nvSpPr>
        <dsp:cNvPr id="0" name=""/>
        <dsp:cNvSpPr/>
      </dsp:nvSpPr>
      <dsp:spPr>
        <a:xfrm>
          <a:off x="5572800" y="3198043"/>
          <a:ext cx="36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defRPr cap="all"/>
          </a:pPr>
          <a:r>
            <a:rPr lang="en-US" sz="2300" kern="1200" dirty="0">
              <a:solidFill>
                <a:schemeClr val="bg1"/>
              </a:solidFill>
            </a:rPr>
            <a:t>Parse data to write GML file</a:t>
          </a:r>
        </a:p>
      </dsp:txBody>
      <dsp:txXfrm>
        <a:off x="5572800" y="3198043"/>
        <a:ext cx="3600000" cy="720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EC6400-51DB-4F59-BCEF-2BC2C9C89D46}">
      <dsp:nvSpPr>
        <dsp:cNvPr id="0" name=""/>
        <dsp:cNvSpPr/>
      </dsp:nvSpPr>
      <dsp:spPr>
        <a:xfrm>
          <a:off x="2044800" y="318043"/>
          <a:ext cx="2196000" cy="2196000"/>
        </a:xfrm>
        <a:prstGeom prst="ellipse">
          <a:avLst/>
        </a:prstGeom>
        <a:solidFill>
          <a:srgbClr val="D8E2DC"/>
        </a:solidFill>
        <a:ln>
          <a:noFill/>
        </a:ln>
        <a:effectLst/>
      </dsp:spPr>
      <dsp:style>
        <a:lnRef idx="0">
          <a:scrgbClr r="0" g="0" b="0"/>
        </a:lnRef>
        <a:fillRef idx="1">
          <a:scrgbClr r="0" g="0" b="0"/>
        </a:fillRef>
        <a:effectRef idx="0">
          <a:scrgbClr r="0" g="0" b="0"/>
        </a:effectRef>
        <a:fontRef idx="minor"/>
      </dsp:style>
    </dsp:sp>
    <dsp:sp modelId="{50F5C859-5A60-4D02-B6A7-ED00F47884FC}">
      <dsp:nvSpPr>
        <dsp:cNvPr id="0" name=""/>
        <dsp:cNvSpPr/>
      </dsp:nvSpPr>
      <dsp:spPr>
        <a:xfrm>
          <a:off x="2512800" y="786043"/>
          <a:ext cx="1260000" cy="1260000"/>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E46F3B1-DEDB-43DF-B739-10A287B47E71}">
      <dsp:nvSpPr>
        <dsp:cNvPr id="0" name=""/>
        <dsp:cNvSpPr/>
      </dsp:nvSpPr>
      <dsp:spPr>
        <a:xfrm>
          <a:off x="1342800" y="3198043"/>
          <a:ext cx="36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defRPr cap="all"/>
          </a:pPr>
          <a:r>
            <a:rPr lang="en-US" sz="2300" kern="1200" dirty="0">
              <a:solidFill>
                <a:schemeClr val="bg1"/>
              </a:solidFill>
            </a:rPr>
            <a:t>Obtain .txt file from Amtrak website</a:t>
          </a:r>
        </a:p>
      </dsp:txBody>
      <dsp:txXfrm>
        <a:off x="1342800" y="3198043"/>
        <a:ext cx="3600000" cy="720000"/>
      </dsp:txXfrm>
    </dsp:sp>
    <dsp:sp modelId="{9F92D3BE-059E-4906-9A7D-3F3F0EB5EE7D}">
      <dsp:nvSpPr>
        <dsp:cNvPr id="0" name=""/>
        <dsp:cNvSpPr/>
      </dsp:nvSpPr>
      <dsp:spPr>
        <a:xfrm>
          <a:off x="6274800" y="318043"/>
          <a:ext cx="2196000" cy="2196000"/>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D5F13A1-3425-4462-BD6A-96CE43B8D08B}">
      <dsp:nvSpPr>
        <dsp:cNvPr id="0" name=""/>
        <dsp:cNvSpPr/>
      </dsp:nvSpPr>
      <dsp:spPr>
        <a:xfrm>
          <a:off x="6769033" y="792897"/>
          <a:ext cx="1260000" cy="126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ADB7CC3-BA72-44B7-845C-55599A76EFC2}">
      <dsp:nvSpPr>
        <dsp:cNvPr id="0" name=""/>
        <dsp:cNvSpPr/>
      </dsp:nvSpPr>
      <dsp:spPr>
        <a:xfrm>
          <a:off x="5572800" y="3198043"/>
          <a:ext cx="36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defRPr cap="all"/>
          </a:pPr>
          <a:r>
            <a:rPr lang="en-US" sz="2300" kern="1200" dirty="0">
              <a:solidFill>
                <a:schemeClr val="bg1"/>
              </a:solidFill>
            </a:rPr>
            <a:t>Parse data to write GML file</a:t>
          </a:r>
        </a:p>
      </dsp:txBody>
      <dsp:txXfrm>
        <a:off x="5572800" y="3198043"/>
        <a:ext cx="3600000" cy="7200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EC6400-51DB-4F59-BCEF-2BC2C9C89D46}">
      <dsp:nvSpPr>
        <dsp:cNvPr id="0" name=""/>
        <dsp:cNvSpPr/>
      </dsp:nvSpPr>
      <dsp:spPr>
        <a:xfrm>
          <a:off x="679050" y="520543"/>
          <a:ext cx="1887187" cy="1887187"/>
        </a:xfrm>
        <a:prstGeom prst="ellipse">
          <a:avLst/>
        </a:prstGeom>
        <a:solidFill>
          <a:srgbClr val="D8E2DC"/>
        </a:solidFill>
        <a:ln>
          <a:noFill/>
        </a:ln>
        <a:effectLst/>
      </dsp:spPr>
      <dsp:style>
        <a:lnRef idx="0">
          <a:scrgbClr r="0" g="0" b="0"/>
        </a:lnRef>
        <a:fillRef idx="1">
          <a:scrgbClr r="0" g="0" b="0"/>
        </a:fillRef>
        <a:effectRef idx="0">
          <a:scrgbClr r="0" g="0" b="0"/>
        </a:effectRef>
        <a:fontRef idx="minor"/>
      </dsp:style>
    </dsp:sp>
    <dsp:sp modelId="{50F5C859-5A60-4D02-B6A7-ED00F47884FC}">
      <dsp:nvSpPr>
        <dsp:cNvPr id="0" name=""/>
        <dsp:cNvSpPr/>
      </dsp:nvSpPr>
      <dsp:spPr>
        <a:xfrm>
          <a:off x="1081237" y="922730"/>
          <a:ext cx="1082812" cy="1082812"/>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E46F3B1-DEDB-43DF-B739-10A287B47E71}">
      <dsp:nvSpPr>
        <dsp:cNvPr id="0" name=""/>
        <dsp:cNvSpPr/>
      </dsp:nvSpPr>
      <dsp:spPr>
        <a:xfrm>
          <a:off x="75768" y="2995543"/>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defRPr cap="all"/>
          </a:pPr>
          <a:r>
            <a:rPr lang="en-US" sz="2000" kern="1200" dirty="0">
              <a:solidFill>
                <a:schemeClr val="bg1"/>
              </a:solidFill>
            </a:rPr>
            <a:t>Obtain .txt file of census data</a:t>
          </a:r>
        </a:p>
      </dsp:txBody>
      <dsp:txXfrm>
        <a:off x="75768" y="2995543"/>
        <a:ext cx="3093750" cy="720000"/>
      </dsp:txXfrm>
    </dsp:sp>
    <dsp:sp modelId="{9F92D3BE-059E-4906-9A7D-3F3F0EB5EE7D}">
      <dsp:nvSpPr>
        <dsp:cNvPr id="0" name=""/>
        <dsp:cNvSpPr/>
      </dsp:nvSpPr>
      <dsp:spPr>
        <a:xfrm>
          <a:off x="4314206" y="520543"/>
          <a:ext cx="1887187" cy="1887187"/>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D5F13A1-3425-4462-BD6A-96CE43B8D08B}">
      <dsp:nvSpPr>
        <dsp:cNvPr id="0" name=""/>
        <dsp:cNvSpPr/>
      </dsp:nvSpPr>
      <dsp:spPr>
        <a:xfrm>
          <a:off x="4738937" y="928621"/>
          <a:ext cx="1082812" cy="108281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ADB7CC3-BA72-44B7-845C-55599A76EFC2}">
      <dsp:nvSpPr>
        <dsp:cNvPr id="0" name=""/>
        <dsp:cNvSpPr/>
      </dsp:nvSpPr>
      <dsp:spPr>
        <a:xfrm>
          <a:off x="3710925" y="2995543"/>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defRPr cap="all"/>
          </a:pPr>
          <a:r>
            <a:rPr lang="en-US" sz="2000" kern="1200" dirty="0">
              <a:solidFill>
                <a:schemeClr val="bg1"/>
              </a:solidFill>
            </a:rPr>
            <a:t>Parse data to obtain nodes</a:t>
          </a:r>
        </a:p>
      </dsp:txBody>
      <dsp:txXfrm>
        <a:off x="3710925" y="2995543"/>
        <a:ext cx="3093750" cy="720000"/>
      </dsp:txXfrm>
    </dsp:sp>
    <dsp:sp modelId="{CB3096DA-A08A-4B43-A191-5BA8AABCCC72}">
      <dsp:nvSpPr>
        <dsp:cNvPr id="0" name=""/>
        <dsp:cNvSpPr/>
      </dsp:nvSpPr>
      <dsp:spPr>
        <a:xfrm>
          <a:off x="7949362" y="520543"/>
          <a:ext cx="1887187" cy="1887187"/>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A0AE6AB-F32B-458B-8037-D672EC0F2ED6}">
      <dsp:nvSpPr>
        <dsp:cNvPr id="0" name=""/>
        <dsp:cNvSpPr/>
      </dsp:nvSpPr>
      <dsp:spPr>
        <a:xfrm>
          <a:off x="8351550" y="922730"/>
          <a:ext cx="1082812" cy="1082812"/>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421EFF4-8D34-466B-A2C7-08BDC6B9656C}">
      <dsp:nvSpPr>
        <dsp:cNvPr id="0" name=""/>
        <dsp:cNvSpPr/>
      </dsp:nvSpPr>
      <dsp:spPr>
        <a:xfrm>
          <a:off x="7346081" y="2995543"/>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defRPr cap="all"/>
          </a:pPr>
          <a:r>
            <a:rPr lang="en-US" sz="2000" kern="1200" dirty="0">
              <a:solidFill>
                <a:schemeClr val="bg1"/>
              </a:solidFill>
            </a:rPr>
            <a:t>Map Amtrak network to city network</a:t>
          </a:r>
        </a:p>
      </dsp:txBody>
      <dsp:txXfrm>
        <a:off x="7346081" y="2995543"/>
        <a:ext cx="3093750" cy="72000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7B717C3-F7EA-4D23-A0BD-33F963547208}">
      <dsp:nvSpPr>
        <dsp:cNvPr id="0" name=""/>
        <dsp:cNvSpPr/>
      </dsp:nvSpPr>
      <dsp:spPr>
        <a:xfrm>
          <a:off x="973190" y="929098"/>
          <a:ext cx="1264141" cy="1264141"/>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1BD7070-7697-46D5-91DB-F8D1B17E1946}">
      <dsp:nvSpPr>
        <dsp:cNvPr id="0" name=""/>
        <dsp:cNvSpPr/>
      </dsp:nvSpPr>
      <dsp:spPr>
        <a:xfrm>
          <a:off x="1242597" y="1198505"/>
          <a:ext cx="725326" cy="725326"/>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35CD67B-169D-4B48-9572-77F50ECAC526}">
      <dsp:nvSpPr>
        <dsp:cNvPr id="0" name=""/>
        <dsp:cNvSpPr/>
      </dsp:nvSpPr>
      <dsp:spPr>
        <a:xfrm>
          <a:off x="569079" y="2586988"/>
          <a:ext cx="207236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77900">
            <a:lnSpc>
              <a:spcPct val="100000"/>
            </a:lnSpc>
            <a:spcBef>
              <a:spcPct val="0"/>
            </a:spcBef>
            <a:spcAft>
              <a:spcPct val="35000"/>
            </a:spcAft>
            <a:buNone/>
            <a:defRPr cap="all"/>
          </a:pPr>
          <a:r>
            <a:rPr lang="en-US" sz="2200" kern="1200" dirty="0">
              <a:solidFill>
                <a:schemeClr val="bg1"/>
              </a:solidFill>
            </a:rPr>
            <a:t>Components &amp; Diameter</a:t>
          </a:r>
        </a:p>
      </dsp:txBody>
      <dsp:txXfrm>
        <a:off x="569079" y="2586988"/>
        <a:ext cx="2072362" cy="720000"/>
      </dsp:txXfrm>
    </dsp:sp>
    <dsp:sp modelId="{641E2A01-9B99-4B74-B1D8-34E3F96D6E19}">
      <dsp:nvSpPr>
        <dsp:cNvPr id="0" name=""/>
        <dsp:cNvSpPr/>
      </dsp:nvSpPr>
      <dsp:spPr>
        <a:xfrm>
          <a:off x="3408216" y="929098"/>
          <a:ext cx="1264141" cy="1264141"/>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E14B87D-D70C-4752-8167-5139BF388A93}">
      <dsp:nvSpPr>
        <dsp:cNvPr id="0" name=""/>
        <dsp:cNvSpPr/>
      </dsp:nvSpPr>
      <dsp:spPr>
        <a:xfrm>
          <a:off x="3677623" y="1198505"/>
          <a:ext cx="725326" cy="725326"/>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B2DE07D-F244-46C5-B156-90BC9F054359}">
      <dsp:nvSpPr>
        <dsp:cNvPr id="0" name=""/>
        <dsp:cNvSpPr/>
      </dsp:nvSpPr>
      <dsp:spPr>
        <a:xfrm>
          <a:off x="3004105" y="2586988"/>
          <a:ext cx="207236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77900">
            <a:lnSpc>
              <a:spcPct val="100000"/>
            </a:lnSpc>
            <a:spcBef>
              <a:spcPct val="0"/>
            </a:spcBef>
            <a:spcAft>
              <a:spcPct val="35000"/>
            </a:spcAft>
            <a:buNone/>
            <a:defRPr cap="all"/>
          </a:pPr>
          <a:r>
            <a:rPr lang="en-US" sz="2200" kern="1200" dirty="0">
              <a:solidFill>
                <a:schemeClr val="bg1"/>
              </a:solidFill>
            </a:rPr>
            <a:t>Degree Distribution</a:t>
          </a:r>
        </a:p>
      </dsp:txBody>
      <dsp:txXfrm>
        <a:off x="3004105" y="2586988"/>
        <a:ext cx="2072362" cy="720000"/>
      </dsp:txXfrm>
    </dsp:sp>
    <dsp:sp modelId="{9CCF558C-A26F-4DFE-A7DC-1D808412C6C9}">
      <dsp:nvSpPr>
        <dsp:cNvPr id="0" name=""/>
        <dsp:cNvSpPr/>
      </dsp:nvSpPr>
      <dsp:spPr>
        <a:xfrm>
          <a:off x="5843242" y="929098"/>
          <a:ext cx="1264141" cy="1264141"/>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4BE4A12-55B6-403C-A1C6-F2C282A78AE6}">
      <dsp:nvSpPr>
        <dsp:cNvPr id="0" name=""/>
        <dsp:cNvSpPr/>
      </dsp:nvSpPr>
      <dsp:spPr>
        <a:xfrm>
          <a:off x="6112649" y="1198505"/>
          <a:ext cx="725326" cy="725326"/>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55A214E-A850-45FF-9A64-99DD881EF55C}">
      <dsp:nvSpPr>
        <dsp:cNvPr id="0" name=""/>
        <dsp:cNvSpPr/>
      </dsp:nvSpPr>
      <dsp:spPr>
        <a:xfrm>
          <a:off x="5439131" y="2586988"/>
          <a:ext cx="207236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77900">
            <a:lnSpc>
              <a:spcPct val="100000"/>
            </a:lnSpc>
            <a:spcBef>
              <a:spcPct val="0"/>
            </a:spcBef>
            <a:spcAft>
              <a:spcPct val="35000"/>
            </a:spcAft>
            <a:buNone/>
            <a:defRPr cap="all"/>
          </a:pPr>
          <a:r>
            <a:rPr lang="en-US" sz="2200" kern="1200" dirty="0">
              <a:solidFill>
                <a:schemeClr val="bg1"/>
              </a:solidFill>
            </a:rPr>
            <a:t>Assortativity</a:t>
          </a:r>
        </a:p>
      </dsp:txBody>
      <dsp:txXfrm>
        <a:off x="5439131" y="2586988"/>
        <a:ext cx="2072362" cy="720000"/>
      </dsp:txXfrm>
    </dsp:sp>
    <dsp:sp modelId="{B391280E-D06E-4F2A-8C7A-63FF8499E95D}">
      <dsp:nvSpPr>
        <dsp:cNvPr id="0" name=""/>
        <dsp:cNvSpPr/>
      </dsp:nvSpPr>
      <dsp:spPr>
        <a:xfrm>
          <a:off x="8278268" y="929098"/>
          <a:ext cx="1264141" cy="1264141"/>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D197F9A-2B7D-411A-A661-7B691710A0C0}">
      <dsp:nvSpPr>
        <dsp:cNvPr id="0" name=""/>
        <dsp:cNvSpPr/>
      </dsp:nvSpPr>
      <dsp:spPr>
        <a:xfrm>
          <a:off x="8547675" y="1198505"/>
          <a:ext cx="725326" cy="725326"/>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9672277-234C-4CFF-8225-0C7972884D07}">
      <dsp:nvSpPr>
        <dsp:cNvPr id="0" name=""/>
        <dsp:cNvSpPr/>
      </dsp:nvSpPr>
      <dsp:spPr>
        <a:xfrm>
          <a:off x="7874157" y="2586988"/>
          <a:ext cx="207236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77900">
            <a:lnSpc>
              <a:spcPct val="100000"/>
            </a:lnSpc>
            <a:spcBef>
              <a:spcPct val="0"/>
            </a:spcBef>
            <a:spcAft>
              <a:spcPct val="35000"/>
            </a:spcAft>
            <a:buNone/>
            <a:defRPr cap="all"/>
          </a:pPr>
          <a:r>
            <a:rPr lang="en-US" sz="2200" kern="1200" dirty="0">
              <a:solidFill>
                <a:schemeClr val="bg1"/>
              </a:solidFill>
            </a:rPr>
            <a:t>Centrality</a:t>
          </a:r>
        </a:p>
      </dsp:txBody>
      <dsp:txXfrm>
        <a:off x="7874157" y="2586988"/>
        <a:ext cx="2072362" cy="72000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7B717C3-F7EA-4D23-A0BD-33F963547208}">
      <dsp:nvSpPr>
        <dsp:cNvPr id="0" name=""/>
        <dsp:cNvSpPr/>
      </dsp:nvSpPr>
      <dsp:spPr>
        <a:xfrm>
          <a:off x="973190" y="929098"/>
          <a:ext cx="1264141" cy="1264141"/>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1BD7070-7697-46D5-91DB-F8D1B17E1946}">
      <dsp:nvSpPr>
        <dsp:cNvPr id="0" name=""/>
        <dsp:cNvSpPr/>
      </dsp:nvSpPr>
      <dsp:spPr>
        <a:xfrm>
          <a:off x="1242597" y="1198505"/>
          <a:ext cx="725326" cy="725326"/>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35CD67B-169D-4B48-9572-77F50ECAC526}">
      <dsp:nvSpPr>
        <dsp:cNvPr id="0" name=""/>
        <dsp:cNvSpPr/>
      </dsp:nvSpPr>
      <dsp:spPr>
        <a:xfrm>
          <a:off x="569079" y="2586988"/>
          <a:ext cx="207236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100000"/>
            </a:lnSpc>
            <a:spcBef>
              <a:spcPct val="0"/>
            </a:spcBef>
            <a:spcAft>
              <a:spcPct val="35000"/>
            </a:spcAft>
            <a:buNone/>
            <a:defRPr cap="all"/>
          </a:pPr>
          <a:r>
            <a:rPr lang="en-US" sz="2100" kern="1200" dirty="0">
              <a:solidFill>
                <a:schemeClr val="bg1"/>
              </a:solidFill>
            </a:rPr>
            <a:t>State</a:t>
          </a:r>
        </a:p>
      </dsp:txBody>
      <dsp:txXfrm>
        <a:off x="569079" y="2586988"/>
        <a:ext cx="2072362" cy="720000"/>
      </dsp:txXfrm>
    </dsp:sp>
    <dsp:sp modelId="{9CCF558C-A26F-4DFE-A7DC-1D808412C6C9}">
      <dsp:nvSpPr>
        <dsp:cNvPr id="0" name=""/>
        <dsp:cNvSpPr/>
      </dsp:nvSpPr>
      <dsp:spPr>
        <a:xfrm>
          <a:off x="3408216" y="929098"/>
          <a:ext cx="1264141" cy="1264141"/>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4BE4A12-55B6-403C-A1C6-F2C282A78AE6}">
      <dsp:nvSpPr>
        <dsp:cNvPr id="0" name=""/>
        <dsp:cNvSpPr/>
      </dsp:nvSpPr>
      <dsp:spPr>
        <a:xfrm>
          <a:off x="3677623" y="1198505"/>
          <a:ext cx="725326" cy="725326"/>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55A214E-A850-45FF-9A64-99DD881EF55C}">
      <dsp:nvSpPr>
        <dsp:cNvPr id="0" name=""/>
        <dsp:cNvSpPr/>
      </dsp:nvSpPr>
      <dsp:spPr>
        <a:xfrm>
          <a:off x="3004105" y="2586988"/>
          <a:ext cx="207236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100000"/>
            </a:lnSpc>
            <a:spcBef>
              <a:spcPct val="0"/>
            </a:spcBef>
            <a:spcAft>
              <a:spcPct val="35000"/>
            </a:spcAft>
            <a:buNone/>
            <a:defRPr cap="all"/>
          </a:pPr>
          <a:r>
            <a:rPr lang="en-US" sz="2100" kern="1200" dirty="0">
              <a:solidFill>
                <a:schemeClr val="bg1"/>
              </a:solidFill>
            </a:rPr>
            <a:t>Population</a:t>
          </a:r>
        </a:p>
      </dsp:txBody>
      <dsp:txXfrm>
        <a:off x="3004105" y="2586988"/>
        <a:ext cx="2072362" cy="720000"/>
      </dsp:txXfrm>
    </dsp:sp>
    <dsp:sp modelId="{8A2B2947-5E84-4689-BB2C-328489249B0C}">
      <dsp:nvSpPr>
        <dsp:cNvPr id="0" name=""/>
        <dsp:cNvSpPr/>
      </dsp:nvSpPr>
      <dsp:spPr>
        <a:xfrm>
          <a:off x="5843242" y="929098"/>
          <a:ext cx="1264141" cy="1264141"/>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065B1F0-912E-411E-AAFB-C2C782F2E531}">
      <dsp:nvSpPr>
        <dsp:cNvPr id="0" name=""/>
        <dsp:cNvSpPr/>
      </dsp:nvSpPr>
      <dsp:spPr>
        <a:xfrm>
          <a:off x="6112649" y="1198505"/>
          <a:ext cx="725326" cy="72532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2183C80-2973-4545-B474-C8FEC0164B64}">
      <dsp:nvSpPr>
        <dsp:cNvPr id="0" name=""/>
        <dsp:cNvSpPr/>
      </dsp:nvSpPr>
      <dsp:spPr>
        <a:xfrm>
          <a:off x="5439131" y="2586988"/>
          <a:ext cx="207236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100000"/>
            </a:lnSpc>
            <a:spcBef>
              <a:spcPct val="0"/>
            </a:spcBef>
            <a:spcAft>
              <a:spcPct val="35000"/>
            </a:spcAft>
            <a:buNone/>
            <a:defRPr cap="all"/>
          </a:pPr>
          <a:r>
            <a:rPr lang="en-US" sz="2100" kern="1200" dirty="0">
              <a:solidFill>
                <a:schemeClr val="bg1"/>
              </a:solidFill>
            </a:rPr>
            <a:t>Change in Population</a:t>
          </a:r>
        </a:p>
      </dsp:txBody>
      <dsp:txXfrm>
        <a:off x="5439131" y="2586988"/>
        <a:ext cx="2072362" cy="720000"/>
      </dsp:txXfrm>
    </dsp:sp>
    <dsp:sp modelId="{B391280E-D06E-4F2A-8C7A-63FF8499E95D}">
      <dsp:nvSpPr>
        <dsp:cNvPr id="0" name=""/>
        <dsp:cNvSpPr/>
      </dsp:nvSpPr>
      <dsp:spPr>
        <a:xfrm>
          <a:off x="8278268" y="929098"/>
          <a:ext cx="1264141" cy="1264141"/>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D197F9A-2B7D-411A-A661-7B691710A0C0}">
      <dsp:nvSpPr>
        <dsp:cNvPr id="0" name=""/>
        <dsp:cNvSpPr/>
      </dsp:nvSpPr>
      <dsp:spPr>
        <a:xfrm>
          <a:off x="8547675" y="1198505"/>
          <a:ext cx="725326" cy="725326"/>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9672277-234C-4CFF-8225-0C7972884D07}">
      <dsp:nvSpPr>
        <dsp:cNvPr id="0" name=""/>
        <dsp:cNvSpPr/>
      </dsp:nvSpPr>
      <dsp:spPr>
        <a:xfrm>
          <a:off x="7874157" y="2586988"/>
          <a:ext cx="207236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100000"/>
            </a:lnSpc>
            <a:spcBef>
              <a:spcPct val="0"/>
            </a:spcBef>
            <a:spcAft>
              <a:spcPct val="35000"/>
            </a:spcAft>
            <a:buNone/>
            <a:defRPr cap="all"/>
          </a:pPr>
          <a:r>
            <a:rPr lang="en-US" sz="2100" kern="1200" dirty="0">
              <a:solidFill>
                <a:schemeClr val="bg1"/>
              </a:solidFill>
            </a:rPr>
            <a:t>Geographical Area</a:t>
          </a:r>
        </a:p>
      </dsp:txBody>
      <dsp:txXfrm>
        <a:off x="7874157" y="2586988"/>
        <a:ext cx="2072362" cy="720000"/>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3.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4.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5.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6.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1E8A1-6DA8-4496-BCE8-03ED561CC4E5}"/>
              </a:ext>
            </a:extLst>
          </p:cNvPr>
          <p:cNvSpPr>
            <a:spLocks noGrp="1"/>
          </p:cNvSpPr>
          <p:nvPr>
            <p:ph type="ctrTitle"/>
          </p:nvPr>
        </p:nvSpPr>
        <p:spPr>
          <a:xfrm>
            <a:off x="838200" y="365760"/>
            <a:ext cx="10515600" cy="2890202"/>
          </a:xfrm>
        </p:spPr>
        <p:txBody>
          <a:bodyPr anchor="b">
            <a:normAutofit/>
          </a:bodyPr>
          <a:lstStyle>
            <a:lvl1pPr algn="l">
              <a:defRPr sz="6600"/>
            </a:lvl1pPr>
          </a:lstStyle>
          <a:p>
            <a:r>
              <a:rPr lang="en-US" dirty="0"/>
              <a:t>Click to edit Master title style</a:t>
            </a:r>
          </a:p>
        </p:txBody>
      </p:sp>
      <p:sp>
        <p:nvSpPr>
          <p:cNvPr id="3" name="Subtitle 2">
            <a:extLst>
              <a:ext uri="{FF2B5EF4-FFF2-40B4-BE49-F238E27FC236}">
                <a16:creationId xmlns:a16="http://schemas.microsoft.com/office/drawing/2014/main" id="{3EB24CCC-3D44-4BB5-AA35-A21607EF69A4}"/>
              </a:ext>
            </a:extLst>
          </p:cNvPr>
          <p:cNvSpPr>
            <a:spLocks noGrp="1"/>
          </p:cNvSpPr>
          <p:nvPr>
            <p:ph type="subTitle" idx="1"/>
          </p:nvPr>
        </p:nvSpPr>
        <p:spPr>
          <a:xfrm>
            <a:off x="838200" y="3506150"/>
            <a:ext cx="10515600" cy="2483488"/>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301F80F6-1855-44E9-BA95-5E00A06E786D}"/>
              </a:ext>
            </a:extLst>
          </p:cNvPr>
          <p:cNvSpPr>
            <a:spLocks noGrp="1"/>
          </p:cNvSpPr>
          <p:nvPr>
            <p:ph type="dt" sz="half" idx="10"/>
          </p:nvPr>
        </p:nvSpPr>
        <p:spPr/>
        <p:txBody>
          <a:bodyPr/>
          <a:lstStyle/>
          <a:p>
            <a:fld id="{FD2766A6-3C10-4AB8-86A1-BB1F0CDA7EFE}" type="datetimeFigureOut">
              <a:rPr lang="en-US" smtClean="0"/>
              <a:t>5/7/2023</a:t>
            </a:fld>
            <a:endParaRPr lang="en-US"/>
          </a:p>
        </p:txBody>
      </p:sp>
      <p:sp>
        <p:nvSpPr>
          <p:cNvPr id="5" name="Footer Placeholder 4">
            <a:extLst>
              <a:ext uri="{FF2B5EF4-FFF2-40B4-BE49-F238E27FC236}">
                <a16:creationId xmlns:a16="http://schemas.microsoft.com/office/drawing/2014/main" id="{873D7FFD-570A-4968-B943-AF87BB679DA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9CCE6A8-0665-4714-B241-6AFBA8C6F807}"/>
              </a:ext>
            </a:extLst>
          </p:cNvPr>
          <p:cNvSpPr>
            <a:spLocks noGrp="1"/>
          </p:cNvSpPr>
          <p:nvPr>
            <p:ph type="sldNum" sz="quarter" idx="12"/>
          </p:nvPr>
        </p:nvSpPr>
        <p:spPr/>
        <p:txBody>
          <a:bodyPr/>
          <a:lstStyle/>
          <a:p>
            <a:fld id="{D3060201-1C40-4B39-813D-5CD9493BAEED}" type="slidenum">
              <a:rPr lang="en-US" smtClean="0"/>
              <a:t>‹#›</a:t>
            </a:fld>
            <a:endParaRPr lang="en-US"/>
          </a:p>
        </p:txBody>
      </p:sp>
    </p:spTree>
    <p:extLst>
      <p:ext uri="{BB962C8B-B14F-4D97-AF65-F5344CB8AC3E}">
        <p14:creationId xmlns:p14="http://schemas.microsoft.com/office/powerpoint/2010/main" val="3485108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F926EC-DC54-4882-9D58-F201EA25C4B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5804E7C-4CBA-49AF-B24C-1A1FF51C21B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1D3C727-C0C7-4BBA-9CF5-6C1FAC76B10C}"/>
              </a:ext>
            </a:extLst>
          </p:cNvPr>
          <p:cNvSpPr>
            <a:spLocks noGrp="1"/>
          </p:cNvSpPr>
          <p:nvPr>
            <p:ph type="dt" sz="half" idx="10"/>
          </p:nvPr>
        </p:nvSpPr>
        <p:spPr/>
        <p:txBody>
          <a:bodyPr/>
          <a:lstStyle/>
          <a:p>
            <a:fld id="{FD2766A6-3C10-4AB8-86A1-BB1F0CDA7EFE}" type="datetimeFigureOut">
              <a:rPr lang="en-US" smtClean="0"/>
              <a:t>5/7/2023</a:t>
            </a:fld>
            <a:endParaRPr lang="en-US"/>
          </a:p>
        </p:txBody>
      </p:sp>
      <p:sp>
        <p:nvSpPr>
          <p:cNvPr id="5" name="Footer Placeholder 4">
            <a:extLst>
              <a:ext uri="{FF2B5EF4-FFF2-40B4-BE49-F238E27FC236}">
                <a16:creationId xmlns:a16="http://schemas.microsoft.com/office/drawing/2014/main" id="{34603986-C5B4-4956-AC6F-4F36186B838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E45F941-E847-4C51-97D6-21066B26EB26}"/>
              </a:ext>
            </a:extLst>
          </p:cNvPr>
          <p:cNvSpPr>
            <a:spLocks noGrp="1"/>
          </p:cNvSpPr>
          <p:nvPr>
            <p:ph type="sldNum" sz="quarter" idx="12"/>
          </p:nvPr>
        </p:nvSpPr>
        <p:spPr/>
        <p:txBody>
          <a:bodyPr/>
          <a:lstStyle/>
          <a:p>
            <a:fld id="{D3060201-1C40-4B39-813D-5CD9493BAEED}" type="slidenum">
              <a:rPr lang="en-US" smtClean="0"/>
              <a:t>‹#›</a:t>
            </a:fld>
            <a:endParaRPr lang="en-US"/>
          </a:p>
        </p:txBody>
      </p:sp>
    </p:spTree>
    <p:extLst>
      <p:ext uri="{BB962C8B-B14F-4D97-AF65-F5344CB8AC3E}">
        <p14:creationId xmlns:p14="http://schemas.microsoft.com/office/powerpoint/2010/main" val="26995366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E0338D2-D9EE-4B67-97C1-08ABD574530B}"/>
              </a:ext>
            </a:extLst>
          </p:cNvPr>
          <p:cNvSpPr>
            <a:spLocks noGrp="1"/>
          </p:cNvSpPr>
          <p:nvPr>
            <p:ph type="title" orient="vert"/>
          </p:nvPr>
        </p:nvSpPr>
        <p:spPr>
          <a:xfrm>
            <a:off x="7353848" y="365125"/>
            <a:ext cx="3999952" cy="5811838"/>
          </a:xfrm>
        </p:spPr>
        <p:txBody>
          <a:bodyPr vert="eaVert"/>
          <a:lstStyle/>
          <a:p>
            <a:r>
              <a:rPr lang="en-US" dirty="0"/>
              <a:t>Click to edit Master title style</a:t>
            </a:r>
          </a:p>
        </p:txBody>
      </p:sp>
      <p:sp>
        <p:nvSpPr>
          <p:cNvPr id="3" name="Vertical Text Placeholder 2">
            <a:extLst>
              <a:ext uri="{FF2B5EF4-FFF2-40B4-BE49-F238E27FC236}">
                <a16:creationId xmlns:a16="http://schemas.microsoft.com/office/drawing/2014/main" id="{274B1422-6C1E-4422-80E8-34B0092FBF05}"/>
              </a:ext>
            </a:extLst>
          </p:cNvPr>
          <p:cNvSpPr>
            <a:spLocks noGrp="1"/>
          </p:cNvSpPr>
          <p:nvPr>
            <p:ph type="body" orient="vert" idx="1"/>
          </p:nvPr>
        </p:nvSpPr>
        <p:spPr>
          <a:xfrm>
            <a:off x="838200" y="365125"/>
            <a:ext cx="6265460" cy="5811838"/>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3C8B53C-3084-4BC0-A80E-DB41C04C6258}"/>
              </a:ext>
            </a:extLst>
          </p:cNvPr>
          <p:cNvSpPr>
            <a:spLocks noGrp="1"/>
          </p:cNvSpPr>
          <p:nvPr>
            <p:ph type="dt" sz="half" idx="10"/>
          </p:nvPr>
        </p:nvSpPr>
        <p:spPr/>
        <p:txBody>
          <a:bodyPr/>
          <a:lstStyle/>
          <a:p>
            <a:fld id="{FD2766A6-3C10-4AB8-86A1-BB1F0CDA7EFE}" type="datetimeFigureOut">
              <a:rPr lang="en-US" smtClean="0"/>
              <a:t>5/7/2023</a:t>
            </a:fld>
            <a:endParaRPr lang="en-US"/>
          </a:p>
        </p:txBody>
      </p:sp>
      <p:sp>
        <p:nvSpPr>
          <p:cNvPr id="5" name="Footer Placeholder 4">
            <a:extLst>
              <a:ext uri="{FF2B5EF4-FFF2-40B4-BE49-F238E27FC236}">
                <a16:creationId xmlns:a16="http://schemas.microsoft.com/office/drawing/2014/main" id="{8276BFDE-DC70-4A6E-90B8-337FC47254C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0C3578F-39AE-4F6F-9614-32EF672E616D}"/>
              </a:ext>
            </a:extLst>
          </p:cNvPr>
          <p:cNvSpPr>
            <a:spLocks noGrp="1"/>
          </p:cNvSpPr>
          <p:nvPr>
            <p:ph type="sldNum" sz="quarter" idx="12"/>
          </p:nvPr>
        </p:nvSpPr>
        <p:spPr/>
        <p:txBody>
          <a:bodyPr/>
          <a:lstStyle/>
          <a:p>
            <a:fld id="{D3060201-1C40-4B39-813D-5CD9493BAEED}" type="slidenum">
              <a:rPr lang="en-US" smtClean="0"/>
              <a:t>‹#›</a:t>
            </a:fld>
            <a:endParaRPr lang="en-US"/>
          </a:p>
        </p:txBody>
      </p:sp>
    </p:spTree>
    <p:extLst>
      <p:ext uri="{BB962C8B-B14F-4D97-AF65-F5344CB8AC3E}">
        <p14:creationId xmlns:p14="http://schemas.microsoft.com/office/powerpoint/2010/main" val="42262667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62A8A8-ECDA-4018-ABB4-CC22892BE88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B90AE7C-51AF-4F0E-B5A3-8C7E1026C274}"/>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5F28C09-A717-49AB-B60E-433BC469258F}"/>
              </a:ext>
            </a:extLst>
          </p:cNvPr>
          <p:cNvSpPr>
            <a:spLocks noGrp="1"/>
          </p:cNvSpPr>
          <p:nvPr>
            <p:ph type="dt" sz="half" idx="10"/>
          </p:nvPr>
        </p:nvSpPr>
        <p:spPr/>
        <p:txBody>
          <a:bodyPr/>
          <a:lstStyle/>
          <a:p>
            <a:fld id="{FD2766A6-3C10-4AB8-86A1-BB1F0CDA7EFE}" type="datetimeFigureOut">
              <a:rPr lang="en-US" smtClean="0"/>
              <a:t>5/7/2023</a:t>
            </a:fld>
            <a:endParaRPr lang="en-US"/>
          </a:p>
        </p:txBody>
      </p:sp>
      <p:sp>
        <p:nvSpPr>
          <p:cNvPr id="5" name="Footer Placeholder 4">
            <a:extLst>
              <a:ext uri="{FF2B5EF4-FFF2-40B4-BE49-F238E27FC236}">
                <a16:creationId xmlns:a16="http://schemas.microsoft.com/office/drawing/2014/main" id="{1D11A47A-6E5A-4754-8B43-9CE556160BF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CACA1EB-7AC7-4F86-90C0-AA980D887225}"/>
              </a:ext>
            </a:extLst>
          </p:cNvPr>
          <p:cNvSpPr>
            <a:spLocks noGrp="1"/>
          </p:cNvSpPr>
          <p:nvPr>
            <p:ph type="sldNum" sz="quarter" idx="12"/>
          </p:nvPr>
        </p:nvSpPr>
        <p:spPr/>
        <p:txBody>
          <a:bodyPr/>
          <a:lstStyle/>
          <a:p>
            <a:fld id="{D3060201-1C40-4B39-813D-5CD9493BAEED}" type="slidenum">
              <a:rPr lang="en-US" smtClean="0"/>
              <a:t>‹#›</a:t>
            </a:fld>
            <a:endParaRPr lang="en-US"/>
          </a:p>
        </p:txBody>
      </p:sp>
    </p:spTree>
    <p:extLst>
      <p:ext uri="{BB962C8B-B14F-4D97-AF65-F5344CB8AC3E}">
        <p14:creationId xmlns:p14="http://schemas.microsoft.com/office/powerpoint/2010/main" val="35281560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A95957-C46F-4F17-BC8C-6507E676E916}"/>
              </a:ext>
            </a:extLst>
          </p:cNvPr>
          <p:cNvSpPr>
            <a:spLocks noGrp="1"/>
          </p:cNvSpPr>
          <p:nvPr>
            <p:ph type="title"/>
          </p:nvPr>
        </p:nvSpPr>
        <p:spPr>
          <a:xfrm>
            <a:off x="831850" y="365760"/>
            <a:ext cx="10515600" cy="3827868"/>
          </a:xfrm>
        </p:spPr>
        <p:txBody>
          <a:bodyPr anchor="b"/>
          <a:lstStyle>
            <a:lvl1pPr>
              <a:defRPr sz="6000"/>
            </a:lvl1pPr>
          </a:lstStyle>
          <a:p>
            <a:r>
              <a:rPr lang="en-US" dirty="0"/>
              <a:t>Click to edit Master title style</a:t>
            </a:r>
          </a:p>
        </p:txBody>
      </p:sp>
      <p:sp>
        <p:nvSpPr>
          <p:cNvPr id="3" name="Text Placeholder 2">
            <a:extLst>
              <a:ext uri="{FF2B5EF4-FFF2-40B4-BE49-F238E27FC236}">
                <a16:creationId xmlns:a16="http://schemas.microsoft.com/office/drawing/2014/main" id="{98D9661B-6633-4C8B-8B9C-E514DF851D3E}"/>
              </a:ext>
            </a:extLst>
          </p:cNvPr>
          <p:cNvSpPr>
            <a:spLocks noGrp="1"/>
          </p:cNvSpPr>
          <p:nvPr>
            <p:ph type="body" idx="1"/>
          </p:nvPr>
        </p:nvSpPr>
        <p:spPr>
          <a:xfrm>
            <a:off x="831850" y="4443817"/>
            <a:ext cx="10515600" cy="1645834"/>
          </a:xfrm>
        </p:spPr>
        <p:txBody>
          <a:bodyPr/>
          <a:lstStyle>
            <a:lvl1pPr marL="0" indent="0">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4B6274BF-C1CD-4709-B0A0-E9407DBEA73C}"/>
              </a:ext>
            </a:extLst>
          </p:cNvPr>
          <p:cNvSpPr>
            <a:spLocks noGrp="1"/>
          </p:cNvSpPr>
          <p:nvPr>
            <p:ph type="dt" sz="half" idx="10"/>
          </p:nvPr>
        </p:nvSpPr>
        <p:spPr/>
        <p:txBody>
          <a:bodyPr/>
          <a:lstStyle/>
          <a:p>
            <a:fld id="{FD2766A6-3C10-4AB8-86A1-BB1F0CDA7EFE}" type="datetimeFigureOut">
              <a:rPr lang="en-US" smtClean="0"/>
              <a:t>5/7/2023</a:t>
            </a:fld>
            <a:endParaRPr lang="en-US"/>
          </a:p>
        </p:txBody>
      </p:sp>
      <p:sp>
        <p:nvSpPr>
          <p:cNvPr id="5" name="Footer Placeholder 4">
            <a:extLst>
              <a:ext uri="{FF2B5EF4-FFF2-40B4-BE49-F238E27FC236}">
                <a16:creationId xmlns:a16="http://schemas.microsoft.com/office/drawing/2014/main" id="{CC9ADB94-0A5B-4B56-B0B1-1FF5580A473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5CA668A-35AE-4CDF-AC4C-2BEEA9EE80F8}"/>
              </a:ext>
            </a:extLst>
          </p:cNvPr>
          <p:cNvSpPr>
            <a:spLocks noGrp="1"/>
          </p:cNvSpPr>
          <p:nvPr>
            <p:ph type="sldNum" sz="quarter" idx="12"/>
          </p:nvPr>
        </p:nvSpPr>
        <p:spPr/>
        <p:txBody>
          <a:bodyPr/>
          <a:lstStyle/>
          <a:p>
            <a:fld id="{D3060201-1C40-4B39-813D-5CD9493BAEED}" type="slidenum">
              <a:rPr lang="en-US" smtClean="0"/>
              <a:t>‹#›</a:t>
            </a:fld>
            <a:endParaRPr lang="en-US"/>
          </a:p>
        </p:txBody>
      </p:sp>
    </p:spTree>
    <p:extLst>
      <p:ext uri="{BB962C8B-B14F-4D97-AF65-F5344CB8AC3E}">
        <p14:creationId xmlns:p14="http://schemas.microsoft.com/office/powerpoint/2010/main" val="27791156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C7F1FD-0E96-4963-9F09-92861572BBD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979E5F0-B650-4AFF-B90E-23B378684D66}"/>
              </a:ext>
            </a:extLst>
          </p:cNvPr>
          <p:cNvSpPr>
            <a:spLocks noGrp="1"/>
          </p:cNvSpPr>
          <p:nvPr>
            <p:ph sz="half" idx="1"/>
          </p:nvPr>
        </p:nvSpPr>
        <p:spPr>
          <a:xfrm>
            <a:off x="838200" y="1940876"/>
            <a:ext cx="5181600" cy="423608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82D1747B-302D-476E-8F4F-E4B114C6624E}"/>
              </a:ext>
            </a:extLst>
          </p:cNvPr>
          <p:cNvSpPr>
            <a:spLocks noGrp="1"/>
          </p:cNvSpPr>
          <p:nvPr>
            <p:ph sz="half" idx="2"/>
          </p:nvPr>
        </p:nvSpPr>
        <p:spPr>
          <a:xfrm>
            <a:off x="6172200" y="1940876"/>
            <a:ext cx="5181600" cy="42360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740577D-22F7-4958-BB3D-6C9265EA1964}"/>
              </a:ext>
            </a:extLst>
          </p:cNvPr>
          <p:cNvSpPr>
            <a:spLocks noGrp="1"/>
          </p:cNvSpPr>
          <p:nvPr>
            <p:ph type="dt" sz="half" idx="10"/>
          </p:nvPr>
        </p:nvSpPr>
        <p:spPr/>
        <p:txBody>
          <a:bodyPr/>
          <a:lstStyle/>
          <a:p>
            <a:fld id="{FD2766A6-3C10-4AB8-86A1-BB1F0CDA7EFE}" type="datetimeFigureOut">
              <a:rPr lang="en-US" smtClean="0"/>
              <a:t>5/7/2023</a:t>
            </a:fld>
            <a:endParaRPr lang="en-US"/>
          </a:p>
        </p:txBody>
      </p:sp>
      <p:sp>
        <p:nvSpPr>
          <p:cNvPr id="6" name="Footer Placeholder 5">
            <a:extLst>
              <a:ext uri="{FF2B5EF4-FFF2-40B4-BE49-F238E27FC236}">
                <a16:creationId xmlns:a16="http://schemas.microsoft.com/office/drawing/2014/main" id="{71EC5B46-A8FB-4683-9618-3F6E073839C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87887BD-93E9-4181-9D7F-940C3E1730FF}"/>
              </a:ext>
            </a:extLst>
          </p:cNvPr>
          <p:cNvSpPr>
            <a:spLocks noGrp="1"/>
          </p:cNvSpPr>
          <p:nvPr>
            <p:ph type="sldNum" sz="quarter" idx="12"/>
          </p:nvPr>
        </p:nvSpPr>
        <p:spPr/>
        <p:txBody>
          <a:bodyPr/>
          <a:lstStyle/>
          <a:p>
            <a:fld id="{D3060201-1C40-4B39-813D-5CD9493BAEED}" type="slidenum">
              <a:rPr lang="en-US" smtClean="0"/>
              <a:t>‹#›</a:t>
            </a:fld>
            <a:endParaRPr lang="en-US"/>
          </a:p>
        </p:txBody>
      </p:sp>
    </p:spTree>
    <p:extLst>
      <p:ext uri="{BB962C8B-B14F-4D97-AF65-F5344CB8AC3E}">
        <p14:creationId xmlns:p14="http://schemas.microsoft.com/office/powerpoint/2010/main" val="35687692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263D79-FA27-4567-9032-AF722733E10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977C1BF-703F-4992-BB0C-EB1E579C7410}"/>
              </a:ext>
            </a:extLst>
          </p:cNvPr>
          <p:cNvSpPr>
            <a:spLocks noGrp="1"/>
          </p:cNvSpPr>
          <p:nvPr>
            <p:ph type="body" idx="1"/>
          </p:nvPr>
        </p:nvSpPr>
        <p:spPr>
          <a:xfrm>
            <a:off x="839788" y="1951823"/>
            <a:ext cx="5157787" cy="823912"/>
          </a:xfrm>
        </p:spPr>
        <p:txBody>
          <a:bodyPr anchor="b"/>
          <a:lstStyle>
            <a:lvl1pPr marL="0" indent="0">
              <a:buNone/>
              <a:defRPr lang="en-US" sz="2400" b="0" i="1" kern="120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C2B2FCE1-6DC0-43B5-8016-89FD4AF5ABD2}"/>
              </a:ext>
            </a:extLst>
          </p:cNvPr>
          <p:cNvSpPr>
            <a:spLocks noGrp="1"/>
          </p:cNvSpPr>
          <p:nvPr>
            <p:ph sz="half" idx="2"/>
          </p:nvPr>
        </p:nvSpPr>
        <p:spPr>
          <a:xfrm>
            <a:off x="839788" y="2954741"/>
            <a:ext cx="5157787" cy="323492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162FED7A-67D0-43CC-889A-25F8849647F1}"/>
              </a:ext>
            </a:extLst>
          </p:cNvPr>
          <p:cNvSpPr>
            <a:spLocks noGrp="1"/>
          </p:cNvSpPr>
          <p:nvPr>
            <p:ph type="body" sz="quarter" idx="3"/>
          </p:nvPr>
        </p:nvSpPr>
        <p:spPr>
          <a:xfrm>
            <a:off x="6172200" y="1951823"/>
            <a:ext cx="5183188" cy="823912"/>
          </a:xfrm>
        </p:spPr>
        <p:txBody>
          <a:bodyPr anchor="b"/>
          <a:lstStyle>
            <a:lvl1pPr marL="0" indent="0">
              <a:buNone/>
              <a:defRPr lang="en-US" sz="2400" b="0" i="1" kern="120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B731C176-48F2-44EC-B3A2-A144403D57FB}"/>
              </a:ext>
            </a:extLst>
          </p:cNvPr>
          <p:cNvSpPr>
            <a:spLocks noGrp="1"/>
          </p:cNvSpPr>
          <p:nvPr>
            <p:ph sz="quarter" idx="4"/>
          </p:nvPr>
        </p:nvSpPr>
        <p:spPr>
          <a:xfrm>
            <a:off x="6172200" y="2954741"/>
            <a:ext cx="5183188" cy="32349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B9187B8-AC48-4FE7-8658-8A31E37311F6}"/>
              </a:ext>
            </a:extLst>
          </p:cNvPr>
          <p:cNvSpPr>
            <a:spLocks noGrp="1"/>
          </p:cNvSpPr>
          <p:nvPr>
            <p:ph type="dt" sz="half" idx="10"/>
          </p:nvPr>
        </p:nvSpPr>
        <p:spPr/>
        <p:txBody>
          <a:bodyPr/>
          <a:lstStyle/>
          <a:p>
            <a:fld id="{FD2766A6-3C10-4AB8-86A1-BB1F0CDA7EFE}" type="datetimeFigureOut">
              <a:rPr lang="en-US" smtClean="0"/>
              <a:t>5/7/2023</a:t>
            </a:fld>
            <a:endParaRPr lang="en-US"/>
          </a:p>
        </p:txBody>
      </p:sp>
      <p:sp>
        <p:nvSpPr>
          <p:cNvPr id="8" name="Footer Placeholder 7">
            <a:extLst>
              <a:ext uri="{FF2B5EF4-FFF2-40B4-BE49-F238E27FC236}">
                <a16:creationId xmlns:a16="http://schemas.microsoft.com/office/drawing/2014/main" id="{7CCAB465-E22E-45DC-89C9-406121BCED6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2F9D1CF-F964-4405-8677-5F9E2A028785}"/>
              </a:ext>
            </a:extLst>
          </p:cNvPr>
          <p:cNvSpPr>
            <a:spLocks noGrp="1"/>
          </p:cNvSpPr>
          <p:nvPr>
            <p:ph type="sldNum" sz="quarter" idx="12"/>
          </p:nvPr>
        </p:nvSpPr>
        <p:spPr/>
        <p:txBody>
          <a:bodyPr/>
          <a:lstStyle/>
          <a:p>
            <a:fld id="{D3060201-1C40-4B39-813D-5CD9493BAEED}" type="slidenum">
              <a:rPr lang="en-US" smtClean="0"/>
              <a:t>‹#›</a:t>
            </a:fld>
            <a:endParaRPr lang="en-US"/>
          </a:p>
        </p:txBody>
      </p:sp>
    </p:spTree>
    <p:extLst>
      <p:ext uri="{BB962C8B-B14F-4D97-AF65-F5344CB8AC3E}">
        <p14:creationId xmlns:p14="http://schemas.microsoft.com/office/powerpoint/2010/main" val="30058791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FA3453-DD0F-41C0-8F4A-5DC343F5EB1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04E6313-506F-4456-B3D9-D9655538F9FB}"/>
              </a:ext>
            </a:extLst>
          </p:cNvPr>
          <p:cNvSpPr>
            <a:spLocks noGrp="1"/>
          </p:cNvSpPr>
          <p:nvPr>
            <p:ph type="dt" sz="half" idx="10"/>
          </p:nvPr>
        </p:nvSpPr>
        <p:spPr/>
        <p:txBody>
          <a:bodyPr/>
          <a:lstStyle/>
          <a:p>
            <a:fld id="{FD2766A6-3C10-4AB8-86A1-BB1F0CDA7EFE}" type="datetimeFigureOut">
              <a:rPr lang="en-US" smtClean="0"/>
              <a:t>5/7/2023</a:t>
            </a:fld>
            <a:endParaRPr lang="en-US"/>
          </a:p>
        </p:txBody>
      </p:sp>
      <p:sp>
        <p:nvSpPr>
          <p:cNvPr id="4" name="Footer Placeholder 3">
            <a:extLst>
              <a:ext uri="{FF2B5EF4-FFF2-40B4-BE49-F238E27FC236}">
                <a16:creationId xmlns:a16="http://schemas.microsoft.com/office/drawing/2014/main" id="{E8F26068-7707-41EC-93EF-A24CAF8FFDB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29C8A3C-8C01-4039-B47B-57D8497587A5}"/>
              </a:ext>
            </a:extLst>
          </p:cNvPr>
          <p:cNvSpPr>
            <a:spLocks noGrp="1"/>
          </p:cNvSpPr>
          <p:nvPr>
            <p:ph type="sldNum" sz="quarter" idx="12"/>
          </p:nvPr>
        </p:nvSpPr>
        <p:spPr/>
        <p:txBody>
          <a:bodyPr/>
          <a:lstStyle/>
          <a:p>
            <a:fld id="{D3060201-1C40-4B39-813D-5CD9493BAEED}" type="slidenum">
              <a:rPr lang="en-US" smtClean="0"/>
              <a:t>‹#›</a:t>
            </a:fld>
            <a:endParaRPr lang="en-US"/>
          </a:p>
        </p:txBody>
      </p:sp>
    </p:spTree>
    <p:extLst>
      <p:ext uri="{BB962C8B-B14F-4D97-AF65-F5344CB8AC3E}">
        <p14:creationId xmlns:p14="http://schemas.microsoft.com/office/powerpoint/2010/main" val="10266904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0892633-8C77-419D-B24D-2B3D44DBA556}"/>
              </a:ext>
            </a:extLst>
          </p:cNvPr>
          <p:cNvSpPr>
            <a:spLocks noGrp="1"/>
          </p:cNvSpPr>
          <p:nvPr>
            <p:ph type="dt" sz="half" idx="10"/>
          </p:nvPr>
        </p:nvSpPr>
        <p:spPr/>
        <p:txBody>
          <a:bodyPr/>
          <a:lstStyle/>
          <a:p>
            <a:fld id="{FD2766A6-3C10-4AB8-86A1-BB1F0CDA7EFE}" type="datetimeFigureOut">
              <a:rPr lang="en-US" smtClean="0"/>
              <a:t>5/7/2023</a:t>
            </a:fld>
            <a:endParaRPr lang="en-US"/>
          </a:p>
        </p:txBody>
      </p:sp>
      <p:sp>
        <p:nvSpPr>
          <p:cNvPr id="3" name="Footer Placeholder 2">
            <a:extLst>
              <a:ext uri="{FF2B5EF4-FFF2-40B4-BE49-F238E27FC236}">
                <a16:creationId xmlns:a16="http://schemas.microsoft.com/office/drawing/2014/main" id="{FD149D59-0A88-4A14-A740-4CCD9B52649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0A3DEF9-802F-444E-92D2-397862EEAB07}"/>
              </a:ext>
            </a:extLst>
          </p:cNvPr>
          <p:cNvSpPr>
            <a:spLocks noGrp="1"/>
          </p:cNvSpPr>
          <p:nvPr>
            <p:ph type="sldNum" sz="quarter" idx="12"/>
          </p:nvPr>
        </p:nvSpPr>
        <p:spPr/>
        <p:txBody>
          <a:bodyPr/>
          <a:lstStyle/>
          <a:p>
            <a:fld id="{D3060201-1C40-4B39-813D-5CD9493BAEED}" type="slidenum">
              <a:rPr lang="en-US" smtClean="0"/>
              <a:t>‹#›</a:t>
            </a:fld>
            <a:endParaRPr lang="en-US"/>
          </a:p>
        </p:txBody>
      </p:sp>
    </p:spTree>
    <p:extLst>
      <p:ext uri="{BB962C8B-B14F-4D97-AF65-F5344CB8AC3E}">
        <p14:creationId xmlns:p14="http://schemas.microsoft.com/office/powerpoint/2010/main" val="9267497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823C20-3881-4F15-94F7-9D7B9F9E357A}"/>
              </a:ext>
            </a:extLst>
          </p:cNvPr>
          <p:cNvSpPr>
            <a:spLocks noGrp="1"/>
          </p:cNvSpPr>
          <p:nvPr>
            <p:ph type="title"/>
          </p:nvPr>
        </p:nvSpPr>
        <p:spPr>
          <a:xfrm>
            <a:off x="839788" y="457200"/>
            <a:ext cx="4343400" cy="2971800"/>
          </a:xfrm>
        </p:spPr>
        <p:txBody>
          <a:bodyPr anchor="b">
            <a:noAutofit/>
          </a:bodyPr>
          <a:lstStyle>
            <a:lvl1pPr algn="l" defTabSz="914400" rtl="0" eaLnBrk="1" latinLnBrk="0" hangingPunct="1">
              <a:lnSpc>
                <a:spcPct val="100000"/>
              </a:lnSpc>
              <a:spcBef>
                <a:spcPct val="0"/>
              </a:spcBef>
              <a:buNone/>
              <a:defRPr lang="en-US" sz="5400" kern="1200" dirty="0">
                <a:gradFill>
                  <a:gsLst>
                    <a:gs pos="100000">
                      <a:schemeClr val="tx2"/>
                    </a:gs>
                    <a:gs pos="0">
                      <a:schemeClr val="accent1"/>
                    </a:gs>
                  </a:gsLst>
                  <a:lin ang="0" scaled="1"/>
                </a:gradFill>
                <a:latin typeface="Aharoni" panose="02010803020104030203" pitchFamily="2" charset="-79"/>
                <a:ea typeface="+mn-ea"/>
                <a:cs typeface="Angsana New" panose="02020603050405020304" pitchFamily="18" charset="-34"/>
              </a:defRPr>
            </a:lvl1pPr>
          </a:lstStyle>
          <a:p>
            <a:r>
              <a:rPr lang="en-US" dirty="0"/>
              <a:t>Click to edit Master title style</a:t>
            </a:r>
          </a:p>
        </p:txBody>
      </p:sp>
      <p:sp>
        <p:nvSpPr>
          <p:cNvPr id="3" name="Content Placeholder 2">
            <a:extLst>
              <a:ext uri="{FF2B5EF4-FFF2-40B4-BE49-F238E27FC236}">
                <a16:creationId xmlns:a16="http://schemas.microsoft.com/office/drawing/2014/main" id="{B268F40F-6C2A-48EC-8F16-DA179A1DA375}"/>
              </a:ext>
            </a:extLst>
          </p:cNvPr>
          <p:cNvSpPr>
            <a:spLocks noGrp="1"/>
          </p:cNvSpPr>
          <p:nvPr>
            <p:ph idx="1"/>
          </p:nvPr>
        </p:nvSpPr>
        <p:spPr>
          <a:xfrm>
            <a:off x="5554638" y="457201"/>
            <a:ext cx="5800749" cy="5403850"/>
          </a:xfrm>
        </p:spPr>
        <p:txBody>
          <a:bodyPr>
            <a:normAutofit/>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56736B7E-D33D-48C7-97AC-5C0D9874FE53}"/>
              </a:ext>
            </a:extLst>
          </p:cNvPr>
          <p:cNvSpPr>
            <a:spLocks noGrp="1"/>
          </p:cNvSpPr>
          <p:nvPr>
            <p:ph type="body" sz="half" idx="2"/>
          </p:nvPr>
        </p:nvSpPr>
        <p:spPr>
          <a:xfrm>
            <a:off x="839788" y="3657600"/>
            <a:ext cx="4343400" cy="2211387"/>
          </a:xfrm>
        </p:spPr>
        <p:txBody>
          <a:bodyPr>
            <a:normAutofit/>
          </a:bodyPr>
          <a:lstStyle>
            <a:lvl1pPr marL="0" indent="0">
              <a:buNone/>
              <a:defRPr lang="en-US" sz="2400" i="1"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10000"/>
              </a:lnSpc>
              <a:spcBef>
                <a:spcPts val="1000"/>
              </a:spcBef>
              <a:buFont typeface="Arial" panose="020B0604020202020204" pitchFamily="34" charset="0"/>
              <a:buNone/>
            </a:pPr>
            <a:r>
              <a:rPr lang="en-US" dirty="0"/>
              <a:t>Click to edit Master text styles</a:t>
            </a:r>
          </a:p>
        </p:txBody>
      </p:sp>
      <p:sp>
        <p:nvSpPr>
          <p:cNvPr id="5" name="Date Placeholder 4">
            <a:extLst>
              <a:ext uri="{FF2B5EF4-FFF2-40B4-BE49-F238E27FC236}">
                <a16:creationId xmlns:a16="http://schemas.microsoft.com/office/drawing/2014/main" id="{E9149BC5-FF58-463A-B4FA-F0F912F1234F}"/>
              </a:ext>
            </a:extLst>
          </p:cNvPr>
          <p:cNvSpPr>
            <a:spLocks noGrp="1"/>
          </p:cNvSpPr>
          <p:nvPr>
            <p:ph type="dt" sz="half" idx="10"/>
          </p:nvPr>
        </p:nvSpPr>
        <p:spPr/>
        <p:txBody>
          <a:bodyPr/>
          <a:lstStyle/>
          <a:p>
            <a:fld id="{FD2766A6-3C10-4AB8-86A1-BB1F0CDA7EFE}" type="datetimeFigureOut">
              <a:rPr lang="en-US" smtClean="0"/>
              <a:t>5/7/2023</a:t>
            </a:fld>
            <a:endParaRPr lang="en-US"/>
          </a:p>
        </p:txBody>
      </p:sp>
      <p:sp>
        <p:nvSpPr>
          <p:cNvPr id="6" name="Footer Placeholder 5">
            <a:extLst>
              <a:ext uri="{FF2B5EF4-FFF2-40B4-BE49-F238E27FC236}">
                <a16:creationId xmlns:a16="http://schemas.microsoft.com/office/drawing/2014/main" id="{947072D7-4A2A-407F-A084-6AE8DD00163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0D4C41C-C368-475C-BDC1-DC5B29C78005}"/>
              </a:ext>
            </a:extLst>
          </p:cNvPr>
          <p:cNvSpPr>
            <a:spLocks noGrp="1"/>
          </p:cNvSpPr>
          <p:nvPr>
            <p:ph type="sldNum" sz="quarter" idx="12"/>
          </p:nvPr>
        </p:nvSpPr>
        <p:spPr/>
        <p:txBody>
          <a:bodyPr/>
          <a:lstStyle/>
          <a:p>
            <a:fld id="{D3060201-1C40-4B39-813D-5CD9493BAEED}" type="slidenum">
              <a:rPr lang="en-US" smtClean="0"/>
              <a:t>‹#›</a:t>
            </a:fld>
            <a:endParaRPr lang="en-US"/>
          </a:p>
        </p:txBody>
      </p:sp>
    </p:spTree>
    <p:extLst>
      <p:ext uri="{BB962C8B-B14F-4D97-AF65-F5344CB8AC3E}">
        <p14:creationId xmlns:p14="http://schemas.microsoft.com/office/powerpoint/2010/main" val="34289210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7F67B0-865B-44ED-9DFE-36C73B0C8B43}"/>
              </a:ext>
            </a:extLst>
          </p:cNvPr>
          <p:cNvSpPr>
            <a:spLocks noGrp="1"/>
          </p:cNvSpPr>
          <p:nvPr>
            <p:ph type="title"/>
          </p:nvPr>
        </p:nvSpPr>
        <p:spPr>
          <a:xfrm>
            <a:off x="839788" y="457200"/>
            <a:ext cx="4343400" cy="2971800"/>
          </a:xfrm>
        </p:spPr>
        <p:txBody>
          <a:bodyPr anchor="b">
            <a:noAutofit/>
          </a:bodyPr>
          <a:lstStyle>
            <a:lvl1pPr algn="l" defTabSz="914400" rtl="0" eaLnBrk="1" latinLnBrk="0" hangingPunct="1">
              <a:lnSpc>
                <a:spcPct val="100000"/>
              </a:lnSpc>
              <a:spcBef>
                <a:spcPct val="0"/>
              </a:spcBef>
              <a:buNone/>
              <a:defRPr lang="en-US" sz="5400" kern="1200" dirty="0">
                <a:gradFill>
                  <a:gsLst>
                    <a:gs pos="100000">
                      <a:schemeClr val="tx2"/>
                    </a:gs>
                    <a:gs pos="0">
                      <a:schemeClr val="accent1"/>
                    </a:gs>
                  </a:gsLst>
                  <a:lin ang="0" scaled="1"/>
                </a:gradFill>
                <a:latin typeface="Aharoni" panose="02010803020104030203" pitchFamily="2" charset="-79"/>
                <a:ea typeface="+mn-ea"/>
                <a:cs typeface="Angsana New" panose="02020603050405020304" pitchFamily="18" charset="-34"/>
              </a:defRPr>
            </a:lvl1pPr>
          </a:lstStyle>
          <a:p>
            <a:r>
              <a:rPr lang="en-US" dirty="0"/>
              <a:t>Click to edit Master title style</a:t>
            </a:r>
          </a:p>
        </p:txBody>
      </p:sp>
      <p:sp>
        <p:nvSpPr>
          <p:cNvPr id="3" name="Picture Placeholder 2">
            <a:extLst>
              <a:ext uri="{FF2B5EF4-FFF2-40B4-BE49-F238E27FC236}">
                <a16:creationId xmlns:a16="http://schemas.microsoft.com/office/drawing/2014/main" id="{B73C5CF7-138A-437C-9E0A-FF4179970319}"/>
              </a:ext>
            </a:extLst>
          </p:cNvPr>
          <p:cNvSpPr>
            <a:spLocks noGrp="1"/>
          </p:cNvSpPr>
          <p:nvPr>
            <p:ph type="pic" idx="1"/>
          </p:nvPr>
        </p:nvSpPr>
        <p:spPr>
          <a:xfrm>
            <a:off x="5561462" y="457201"/>
            <a:ext cx="5793925"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5117822-7770-4117-96A2-8D2FF0A01044}"/>
              </a:ext>
            </a:extLst>
          </p:cNvPr>
          <p:cNvSpPr>
            <a:spLocks noGrp="1"/>
          </p:cNvSpPr>
          <p:nvPr>
            <p:ph type="body" sz="half" idx="2"/>
          </p:nvPr>
        </p:nvSpPr>
        <p:spPr>
          <a:xfrm>
            <a:off x="839788" y="3664424"/>
            <a:ext cx="4343400" cy="2204564"/>
          </a:xfrm>
        </p:spPr>
        <p:txBody>
          <a:bodyPr>
            <a:normAutofit/>
          </a:bodyPr>
          <a:lstStyle>
            <a:lvl1pPr marL="0" indent="0">
              <a:buNone/>
              <a:defRPr lang="en-US" sz="2400" i="1"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10000"/>
              </a:lnSpc>
              <a:spcBef>
                <a:spcPts val="1000"/>
              </a:spcBef>
              <a:buFont typeface="Arial" panose="020B0604020202020204" pitchFamily="34" charset="0"/>
              <a:buNone/>
            </a:pPr>
            <a:r>
              <a:rPr lang="en-US" dirty="0"/>
              <a:t>Click to edit Master text styles</a:t>
            </a:r>
          </a:p>
        </p:txBody>
      </p:sp>
      <p:sp>
        <p:nvSpPr>
          <p:cNvPr id="5" name="Date Placeholder 4">
            <a:extLst>
              <a:ext uri="{FF2B5EF4-FFF2-40B4-BE49-F238E27FC236}">
                <a16:creationId xmlns:a16="http://schemas.microsoft.com/office/drawing/2014/main" id="{11295030-39C7-4814-A766-1A3E094EBA15}"/>
              </a:ext>
            </a:extLst>
          </p:cNvPr>
          <p:cNvSpPr>
            <a:spLocks noGrp="1"/>
          </p:cNvSpPr>
          <p:nvPr>
            <p:ph type="dt" sz="half" idx="10"/>
          </p:nvPr>
        </p:nvSpPr>
        <p:spPr/>
        <p:txBody>
          <a:bodyPr/>
          <a:lstStyle/>
          <a:p>
            <a:fld id="{FD2766A6-3C10-4AB8-86A1-BB1F0CDA7EFE}" type="datetimeFigureOut">
              <a:rPr lang="en-US" smtClean="0"/>
              <a:t>5/7/2023</a:t>
            </a:fld>
            <a:endParaRPr lang="en-US"/>
          </a:p>
        </p:txBody>
      </p:sp>
      <p:sp>
        <p:nvSpPr>
          <p:cNvPr id="6" name="Footer Placeholder 5">
            <a:extLst>
              <a:ext uri="{FF2B5EF4-FFF2-40B4-BE49-F238E27FC236}">
                <a16:creationId xmlns:a16="http://schemas.microsoft.com/office/drawing/2014/main" id="{B91F02CD-DC87-47B6-96C4-F6470B1D8F2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1CFF531-02C2-4C1D-A692-7040378066C7}"/>
              </a:ext>
            </a:extLst>
          </p:cNvPr>
          <p:cNvSpPr>
            <a:spLocks noGrp="1"/>
          </p:cNvSpPr>
          <p:nvPr>
            <p:ph type="sldNum" sz="quarter" idx="12"/>
          </p:nvPr>
        </p:nvSpPr>
        <p:spPr/>
        <p:txBody>
          <a:bodyPr/>
          <a:lstStyle/>
          <a:p>
            <a:fld id="{D3060201-1C40-4B39-813D-5CD9493BAEED}" type="slidenum">
              <a:rPr lang="en-US" smtClean="0"/>
              <a:t>‹#›</a:t>
            </a:fld>
            <a:endParaRPr lang="en-US"/>
          </a:p>
        </p:txBody>
      </p:sp>
    </p:spTree>
    <p:extLst>
      <p:ext uri="{BB962C8B-B14F-4D97-AF65-F5344CB8AC3E}">
        <p14:creationId xmlns:p14="http://schemas.microsoft.com/office/powerpoint/2010/main" val="6565166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B6818BD-D734-48A1-8CC0-609D11E5560E}"/>
              </a:ext>
            </a:extLst>
          </p:cNvPr>
          <p:cNvSpPr>
            <a:spLocks noGrp="1"/>
          </p:cNvSpPr>
          <p:nvPr>
            <p:ph type="title"/>
          </p:nvPr>
        </p:nvSpPr>
        <p:spPr>
          <a:xfrm>
            <a:off x="838200" y="365125"/>
            <a:ext cx="10515600" cy="1325563"/>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AF9D215A-D2A1-4903-A905-F8B06EF41B4F}"/>
              </a:ext>
            </a:extLst>
          </p:cNvPr>
          <p:cNvSpPr>
            <a:spLocks noGrp="1"/>
          </p:cNvSpPr>
          <p:nvPr>
            <p:ph type="body" idx="1"/>
          </p:nvPr>
        </p:nvSpPr>
        <p:spPr>
          <a:xfrm>
            <a:off x="838200" y="1940875"/>
            <a:ext cx="10515600" cy="4236087"/>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942B88A-7A1D-4AA1-8536-28DC13DBA5B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FD2766A6-3C10-4AB8-86A1-BB1F0CDA7EFE}" type="datetimeFigureOut">
              <a:rPr lang="en-US" smtClean="0"/>
              <a:pPr/>
              <a:t>5/7/2023</a:t>
            </a:fld>
            <a:endParaRPr lang="en-US" dirty="0"/>
          </a:p>
        </p:txBody>
      </p:sp>
      <p:sp>
        <p:nvSpPr>
          <p:cNvPr id="5" name="Footer Placeholder 4">
            <a:extLst>
              <a:ext uri="{FF2B5EF4-FFF2-40B4-BE49-F238E27FC236}">
                <a16:creationId xmlns:a16="http://schemas.microsoft.com/office/drawing/2014/main" id="{B37FE925-0C4B-4BAE-9799-3A9D46D9206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7ADAD54-E5C5-4D48-8592-BB22F0A851E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D3060201-1C40-4B39-813D-5CD9493BAEED}" type="slidenum">
              <a:rPr lang="en-US" smtClean="0"/>
              <a:pPr/>
              <a:t>‹#›</a:t>
            </a:fld>
            <a:endParaRPr lang="en-US"/>
          </a:p>
        </p:txBody>
      </p:sp>
    </p:spTree>
    <p:extLst>
      <p:ext uri="{BB962C8B-B14F-4D97-AF65-F5344CB8AC3E}">
        <p14:creationId xmlns:p14="http://schemas.microsoft.com/office/powerpoint/2010/main" val="2854998091"/>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txStyles>
    <p:titleStyle>
      <a:lvl1pPr algn="l" defTabSz="914400" rtl="0" eaLnBrk="1" latinLnBrk="0" hangingPunct="1">
        <a:lnSpc>
          <a:spcPct val="100000"/>
        </a:lnSpc>
        <a:spcBef>
          <a:spcPct val="0"/>
        </a:spcBef>
        <a:buNone/>
        <a:defRPr lang="en-US" sz="5400" kern="1200" smtClean="0">
          <a:gradFill>
            <a:gsLst>
              <a:gs pos="100000">
                <a:schemeClr val="tx2"/>
              </a:gs>
              <a:gs pos="0">
                <a:schemeClr val="accent1"/>
              </a:gs>
            </a:gsLst>
            <a:lin ang="0" scaled="1"/>
          </a:gradFill>
          <a:latin typeface="Aharoni" panose="02010803020104030203" pitchFamily="2" charset="-79"/>
          <a:ea typeface="+mn-ea"/>
          <a:cs typeface="Angsana New" panose="02020603050405020304" pitchFamily="18" charset="-34"/>
        </a:defRPr>
      </a:lvl1pPr>
    </p:titleStyle>
    <p:bodyStyle>
      <a:lvl1pPr marL="228600" indent="-228600" algn="l" defTabSz="914400" rtl="0" eaLnBrk="1" latinLnBrk="0" hangingPunct="1">
        <a:lnSpc>
          <a:spcPct val="110000"/>
        </a:lnSpc>
        <a:spcBef>
          <a:spcPts val="1000"/>
        </a:spcBef>
        <a:buClr>
          <a:schemeClr val="tx2"/>
        </a:buClr>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Clr>
          <a:schemeClr val="tx2"/>
        </a:buClr>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Clr>
          <a:schemeClr val="tx2"/>
        </a:buClr>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Clr>
          <a:schemeClr val="tx2"/>
        </a:buClr>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Clr>
          <a:schemeClr val="tx2"/>
        </a:buClr>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21.svg"/><Relationship Id="rId2" Type="http://schemas.openxmlformats.org/officeDocument/2006/relationships/image" Target="../media/image9.jpe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sv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9.jpeg"/><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9.jpe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1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9.jpe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9.jpe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9.jpeg"/><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20BB609-EF92-42DB-836C-0699A590B5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Video 3" descr="Railway In The City">
            <a:extLst>
              <a:ext uri="{FF2B5EF4-FFF2-40B4-BE49-F238E27FC236}">
                <a16:creationId xmlns:a16="http://schemas.microsoft.com/office/drawing/2014/main" id="{4828C14D-2AC2-1F25-0BE4-AD08EC251447}"/>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1" b="258"/>
          <a:stretch/>
        </p:blipFill>
        <p:spPr>
          <a:xfrm>
            <a:off x="20" y="10"/>
            <a:ext cx="12188932" cy="6857990"/>
          </a:xfrm>
          <a:prstGeom prst="rect">
            <a:avLst/>
          </a:prstGeom>
        </p:spPr>
      </p:pic>
      <p:sp>
        <p:nvSpPr>
          <p:cNvPr id="11" name="Rectangle 10">
            <a:extLst>
              <a:ext uri="{FF2B5EF4-FFF2-40B4-BE49-F238E27FC236}">
                <a16:creationId xmlns:a16="http://schemas.microsoft.com/office/drawing/2014/main" id="{4D71E64B-9F70-4956-A351-D707CAB0AF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1524" y="0"/>
            <a:ext cx="12188952" cy="4076943"/>
          </a:xfrm>
          <a:prstGeom prst="rect">
            <a:avLst/>
          </a:prstGeom>
          <a:gradFill>
            <a:gsLst>
              <a:gs pos="100000">
                <a:srgbClr val="000000">
                  <a:alpha val="0"/>
                </a:srgbClr>
              </a:gs>
              <a:gs pos="0">
                <a:schemeClr val="tx1"/>
              </a:gs>
              <a:gs pos="0">
                <a:srgbClr val="000000">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EC68ADC8-01BD-0D2B-5D33-EE65A65E9B26}"/>
              </a:ext>
            </a:extLst>
          </p:cNvPr>
          <p:cNvSpPr/>
          <p:nvPr/>
        </p:nvSpPr>
        <p:spPr>
          <a:xfrm>
            <a:off x="0" y="-1"/>
            <a:ext cx="12192000" cy="6858001"/>
          </a:xfrm>
          <a:prstGeom prst="rect">
            <a:avLst/>
          </a:prstGeom>
          <a:gradFill flip="none" rotWithShape="1">
            <a:gsLst>
              <a:gs pos="0">
                <a:schemeClr val="tx1">
                  <a:lumMod val="85000"/>
                  <a:lumOff val="15000"/>
                  <a:alpha val="75000"/>
                </a:schemeClr>
              </a:gs>
              <a:gs pos="50000">
                <a:schemeClr val="tx1">
                  <a:lumMod val="85000"/>
                  <a:lumOff val="15000"/>
                  <a:alpha val="25000"/>
                </a:schemeClr>
              </a:gs>
              <a:gs pos="100000">
                <a:schemeClr val="tx1">
                  <a:lumMod val="50000"/>
                  <a:lumOff val="50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C3CE6F9-22C7-70DC-CAA4-40B61FD24DAB}"/>
              </a:ext>
            </a:extLst>
          </p:cNvPr>
          <p:cNvSpPr>
            <a:spLocks noGrp="1"/>
          </p:cNvSpPr>
          <p:nvPr>
            <p:ph type="ctrTitle"/>
          </p:nvPr>
        </p:nvSpPr>
        <p:spPr>
          <a:xfrm>
            <a:off x="1680449" y="2449902"/>
            <a:ext cx="8828074" cy="1627042"/>
          </a:xfrm>
        </p:spPr>
        <p:txBody>
          <a:bodyPr anchor="t">
            <a:normAutofit/>
          </a:bodyPr>
          <a:lstStyle/>
          <a:p>
            <a:pPr algn="ctr">
              <a:lnSpc>
                <a:spcPct val="90000"/>
              </a:lnSpc>
            </a:pPr>
            <a:r>
              <a:rPr lang="en-US" sz="4600" dirty="0">
                <a:solidFill>
                  <a:srgbClr val="FFFFFF"/>
                </a:solidFill>
              </a:rPr>
              <a:t>Amtrak Rail Station Network</a:t>
            </a:r>
            <a:br>
              <a:rPr lang="en-US" sz="4600" dirty="0">
                <a:solidFill>
                  <a:srgbClr val="FFFFFF"/>
                </a:solidFill>
              </a:rPr>
            </a:br>
            <a:endParaRPr lang="en-US" sz="4600" dirty="0">
              <a:solidFill>
                <a:srgbClr val="FFFFFF"/>
              </a:solidFill>
            </a:endParaRPr>
          </a:p>
        </p:txBody>
      </p:sp>
      <p:sp>
        <p:nvSpPr>
          <p:cNvPr id="3" name="Subtitle 2">
            <a:extLst>
              <a:ext uri="{FF2B5EF4-FFF2-40B4-BE49-F238E27FC236}">
                <a16:creationId xmlns:a16="http://schemas.microsoft.com/office/drawing/2014/main" id="{495C11AD-1D45-D2DE-8254-6D92B292967E}"/>
              </a:ext>
            </a:extLst>
          </p:cNvPr>
          <p:cNvSpPr>
            <a:spLocks noGrp="1"/>
          </p:cNvSpPr>
          <p:nvPr>
            <p:ph type="subTitle" idx="1"/>
          </p:nvPr>
        </p:nvSpPr>
        <p:spPr>
          <a:xfrm>
            <a:off x="7146663" y="3429000"/>
            <a:ext cx="5040785" cy="1736857"/>
          </a:xfrm>
        </p:spPr>
        <p:txBody>
          <a:bodyPr anchor="t">
            <a:normAutofit/>
          </a:bodyPr>
          <a:lstStyle/>
          <a:p>
            <a:r>
              <a:rPr lang="en-US" dirty="0">
                <a:solidFill>
                  <a:srgbClr val="FFFFFF"/>
                </a:solidFill>
              </a:rPr>
              <a:t>Tanner Kogel</a:t>
            </a:r>
          </a:p>
        </p:txBody>
      </p:sp>
    </p:spTree>
    <p:extLst>
      <p:ext uri="{BB962C8B-B14F-4D97-AF65-F5344CB8AC3E}">
        <p14:creationId xmlns:p14="http://schemas.microsoft.com/office/powerpoint/2010/main" val="3667447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0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par>
                    <p:cTn id="12" fill="hold">
                      <p:stCondLst>
                        <p:cond delay="indefinite"/>
                      </p:stCondLst>
                      <p:childTnLst>
                        <p:par>
                          <p:cTn id="13" fill="hold">
                            <p:stCondLst>
                              <p:cond delay="0"/>
                            </p:stCondLst>
                            <p:childTnLst>
                              <p:par>
                                <p:cTn id="14" presetID="2" presetClass="mediacall" presetSubtype="0" fill="hold" nodeType="clickEffect">
                                  <p:stCondLst>
                                    <p:cond delay="0"/>
                                  </p:stCondLst>
                                  <p:childTnLst>
                                    <p:cmd type="call" cmd="togglePause">
                                      <p:cBhvr>
                                        <p:cTn id="15" dur="1" fill="hold"/>
                                        <p:tgtEl>
                                          <p:spTgt spid="4"/>
                                        </p:tgtEl>
                                      </p:cBhvr>
                                    </p:cmd>
                                  </p:childTnLst>
                                </p:cTn>
                              </p:par>
                            </p:childTnLst>
                          </p:cTn>
                        </p:par>
                      </p:childTnLst>
                    </p:cTn>
                  </p:par>
                </p:childTnLst>
              </p:cTn>
              <p:nextCondLst>
                <p:cond evt="onClick" delay="0">
                  <p:tgtEl>
                    <p:spTgt spid="4"/>
                  </p:tgtEl>
                </p:cond>
              </p:nextCondLst>
            </p:seq>
            <p:video>
              <p:cMediaNode>
                <p:cTn id="16" repeatCount="indefinite" fill="hold" display="0">
                  <p:stCondLst>
                    <p:cond delay="indefinite"/>
                  </p:stCondLst>
                </p:cTn>
                <p:tgtEl>
                  <p:spTgt spid="4"/>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phere of mesh and nodes">
            <a:extLst>
              <a:ext uri="{FF2B5EF4-FFF2-40B4-BE49-F238E27FC236}">
                <a16:creationId xmlns:a16="http://schemas.microsoft.com/office/drawing/2014/main" id="{F2F76076-A289-4503-0B72-CD34452A9B51}"/>
              </a:ext>
            </a:extLst>
          </p:cNvPr>
          <p:cNvPicPr>
            <a:picLocks noChangeAspect="1"/>
          </p:cNvPicPr>
          <p:nvPr/>
        </p:nvPicPr>
        <p:blipFill rotWithShape="1">
          <a:blip r:embed="rId2"/>
          <a:srcRect t="2677" b="22323"/>
          <a:stretch/>
        </p:blipFill>
        <p:spPr>
          <a:xfrm>
            <a:off x="21" y="0"/>
            <a:ext cx="12191979" cy="6858000"/>
          </a:xfrm>
          <a:prstGeom prst="rect">
            <a:avLst/>
          </a:prstGeom>
        </p:spPr>
      </p:pic>
      <p:sp>
        <p:nvSpPr>
          <p:cNvPr id="2" name="Title 1">
            <a:extLst>
              <a:ext uri="{FF2B5EF4-FFF2-40B4-BE49-F238E27FC236}">
                <a16:creationId xmlns:a16="http://schemas.microsoft.com/office/drawing/2014/main" id="{D616C5AE-816A-C82D-3539-D726E9C0C073}"/>
              </a:ext>
            </a:extLst>
          </p:cNvPr>
          <p:cNvSpPr>
            <a:spLocks noGrp="1"/>
          </p:cNvSpPr>
          <p:nvPr>
            <p:ph type="title"/>
          </p:nvPr>
        </p:nvSpPr>
        <p:spPr>
          <a:xfrm>
            <a:off x="181156" y="146823"/>
            <a:ext cx="6263578" cy="973652"/>
          </a:xfrm>
        </p:spPr>
        <p:txBody>
          <a:bodyPr vert="horz" lIns="91440" tIns="45720" rIns="91440" bIns="45720" rtlCol="0" anchor="t">
            <a:normAutofit/>
          </a:bodyPr>
          <a:lstStyle/>
          <a:p>
            <a:pPr algn="just"/>
            <a:r>
              <a:rPr lang="en-US" sz="5400" dirty="0">
                <a:ln w="12700" cap="rnd">
                  <a:solidFill>
                    <a:schemeClr val="bg1">
                      <a:alpha val="80000"/>
                    </a:schemeClr>
                  </a:solidFill>
                </a:ln>
                <a:gradFill>
                  <a:gsLst>
                    <a:gs pos="100000">
                      <a:schemeClr val="accent3">
                        <a:lumMod val="50000"/>
                        <a:alpha val="68000"/>
                      </a:schemeClr>
                    </a:gs>
                    <a:gs pos="0">
                      <a:schemeClr val="accent1"/>
                    </a:gs>
                  </a:gsLst>
                  <a:lin ang="0" scaled="1"/>
                </a:gradFill>
              </a:rPr>
              <a:t>Graph Generation</a:t>
            </a:r>
            <a:endParaRPr lang="en-US" dirty="0">
              <a:solidFill>
                <a:srgbClr val="FFFFFF"/>
              </a:solidFill>
            </a:endParaRPr>
          </a:p>
        </p:txBody>
      </p:sp>
      <p:sp>
        <p:nvSpPr>
          <p:cNvPr id="10" name="Content Placeholder 2">
            <a:extLst>
              <a:ext uri="{FF2B5EF4-FFF2-40B4-BE49-F238E27FC236}">
                <a16:creationId xmlns:a16="http://schemas.microsoft.com/office/drawing/2014/main" id="{B7DA5841-E9A0-9801-2A48-461426105D94}"/>
              </a:ext>
            </a:extLst>
          </p:cNvPr>
          <p:cNvSpPr txBox="1">
            <a:spLocks/>
          </p:cNvSpPr>
          <p:nvPr/>
        </p:nvSpPr>
        <p:spPr>
          <a:xfrm>
            <a:off x="7999245" y="393159"/>
            <a:ext cx="2638244" cy="480979"/>
          </a:xfrm>
          <a:prstGeom prst="rect">
            <a:avLst/>
          </a:prstGeom>
        </p:spPr>
        <p:txBody>
          <a:bodyPr vert="horz" lIns="91440" tIns="45720" rIns="91440" bIns="45720" rtlCol="0" anchor="t">
            <a:normAutofit lnSpcReduction="10000"/>
          </a:bodyPr>
          <a:lstStyle>
            <a:lvl1pPr marL="228600" indent="-228600" algn="l" defTabSz="914400" rtl="0" eaLnBrk="1" latinLnBrk="0" hangingPunct="1">
              <a:lnSpc>
                <a:spcPct val="110000"/>
              </a:lnSpc>
              <a:spcBef>
                <a:spcPts val="1000"/>
              </a:spcBef>
              <a:buClr>
                <a:schemeClr val="tx2"/>
              </a:buClr>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Clr>
                <a:schemeClr val="tx2"/>
              </a:buClr>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Clr>
                <a:schemeClr val="tx2"/>
              </a:buClr>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Clr>
                <a:schemeClr val="tx2"/>
              </a:buClr>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Clr>
                <a:schemeClr val="tx2"/>
              </a:buClr>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en-US" sz="2600" b="1" dirty="0">
                <a:solidFill>
                  <a:schemeClr val="bg1"/>
                </a:solidFill>
              </a:rPr>
              <a:t>Induced Graph</a:t>
            </a:r>
          </a:p>
        </p:txBody>
      </p:sp>
      <p:pic>
        <p:nvPicPr>
          <p:cNvPr id="9" name="Picture 8">
            <a:extLst>
              <a:ext uri="{FF2B5EF4-FFF2-40B4-BE49-F238E27FC236}">
                <a16:creationId xmlns:a16="http://schemas.microsoft.com/office/drawing/2014/main" id="{C6AB8060-6A6C-7171-A539-8FE37AB9EAA2}"/>
              </a:ext>
            </a:extLst>
          </p:cNvPr>
          <p:cNvPicPr>
            <a:picLocks noChangeAspect="1"/>
          </p:cNvPicPr>
          <p:nvPr/>
        </p:nvPicPr>
        <p:blipFill rotWithShape="1">
          <a:blip r:embed="rId3"/>
          <a:srcRect t="64986"/>
          <a:stretch/>
        </p:blipFill>
        <p:spPr>
          <a:xfrm>
            <a:off x="321482" y="2286144"/>
            <a:ext cx="6212668" cy="2927855"/>
          </a:xfrm>
          <a:prstGeom prst="rect">
            <a:avLst/>
          </a:prstGeom>
        </p:spPr>
      </p:pic>
      <p:sp>
        <p:nvSpPr>
          <p:cNvPr id="4" name="Content Placeholder 2">
            <a:extLst>
              <a:ext uri="{FF2B5EF4-FFF2-40B4-BE49-F238E27FC236}">
                <a16:creationId xmlns:a16="http://schemas.microsoft.com/office/drawing/2014/main" id="{419323F3-93E0-E99A-8EA6-1FD9E1597D4D}"/>
              </a:ext>
            </a:extLst>
          </p:cNvPr>
          <p:cNvSpPr txBox="1">
            <a:spLocks/>
          </p:cNvSpPr>
          <p:nvPr/>
        </p:nvSpPr>
        <p:spPr>
          <a:xfrm>
            <a:off x="181156" y="1120475"/>
            <a:ext cx="7470474" cy="1777837"/>
          </a:xfrm>
          <a:prstGeom prst="rect">
            <a:avLst/>
          </a:prstGeom>
        </p:spPr>
        <p:txBody>
          <a:bodyPr vert="horz" lIns="91440" tIns="45720" rIns="91440" bIns="45720" rtlCol="0" anchor="t">
            <a:normAutofit/>
          </a:bodyPr>
          <a:lstStyle>
            <a:lvl1pPr marL="228600" indent="-228600" algn="l" defTabSz="914400" rtl="0" eaLnBrk="1" latinLnBrk="0" hangingPunct="1">
              <a:lnSpc>
                <a:spcPct val="110000"/>
              </a:lnSpc>
              <a:spcBef>
                <a:spcPts val="1000"/>
              </a:spcBef>
              <a:buClr>
                <a:schemeClr val="tx2"/>
              </a:buClr>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Clr>
                <a:schemeClr val="tx2"/>
              </a:buClr>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Clr>
                <a:schemeClr val="tx2"/>
              </a:buClr>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Clr>
                <a:schemeClr val="tx2"/>
              </a:buClr>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Clr>
                <a:schemeClr val="tx2"/>
              </a:buClr>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en-US" sz="2600" b="1" dirty="0">
                <a:solidFill>
                  <a:schemeClr val="bg1"/>
                </a:solidFill>
              </a:rPr>
              <a:t>Populous U.S. City Network Mappings</a:t>
            </a:r>
            <a:endParaRPr lang="en-US" sz="2000" dirty="0">
              <a:solidFill>
                <a:schemeClr val="bg1"/>
              </a:solidFill>
            </a:endParaRPr>
          </a:p>
        </p:txBody>
      </p:sp>
      <p:pic>
        <p:nvPicPr>
          <p:cNvPr id="6" name="Graphic 5" descr="Checkbox Checked with solid fill">
            <a:extLst>
              <a:ext uri="{FF2B5EF4-FFF2-40B4-BE49-F238E27FC236}">
                <a16:creationId xmlns:a16="http://schemas.microsoft.com/office/drawing/2014/main" id="{8115687D-0678-B3E4-4B54-8B9E862BBCC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722302" y="4350872"/>
            <a:ext cx="457200" cy="457200"/>
          </a:xfrm>
          <a:prstGeom prst="rect">
            <a:avLst/>
          </a:prstGeom>
        </p:spPr>
      </p:pic>
      <p:pic>
        <p:nvPicPr>
          <p:cNvPr id="7" name="Graphic 6" descr="Checkbox Checked with solid fill">
            <a:extLst>
              <a:ext uri="{FF2B5EF4-FFF2-40B4-BE49-F238E27FC236}">
                <a16:creationId xmlns:a16="http://schemas.microsoft.com/office/drawing/2014/main" id="{5C303529-1C79-F18E-D547-11211E044E6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722302" y="4654084"/>
            <a:ext cx="457200" cy="457200"/>
          </a:xfrm>
          <a:prstGeom prst="rect">
            <a:avLst/>
          </a:prstGeom>
        </p:spPr>
      </p:pic>
      <p:pic>
        <p:nvPicPr>
          <p:cNvPr id="8" name="Graphic 7" descr="Checkbox Crossed with solid fill">
            <a:extLst>
              <a:ext uri="{FF2B5EF4-FFF2-40B4-BE49-F238E27FC236}">
                <a16:creationId xmlns:a16="http://schemas.microsoft.com/office/drawing/2014/main" id="{BF5E1010-CA28-8CFB-C050-FC7D4E33DD4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722302" y="4052106"/>
            <a:ext cx="457200" cy="457200"/>
          </a:xfrm>
          <a:prstGeom prst="rect">
            <a:avLst/>
          </a:prstGeom>
        </p:spPr>
      </p:pic>
      <p:pic>
        <p:nvPicPr>
          <p:cNvPr id="11" name="Graphic 10" descr="Checkbox Crossed with solid fill">
            <a:extLst>
              <a:ext uri="{FF2B5EF4-FFF2-40B4-BE49-F238E27FC236}">
                <a16:creationId xmlns:a16="http://schemas.microsoft.com/office/drawing/2014/main" id="{DDC02EA2-F3CB-99F4-80CB-BB75B0DD25D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722302" y="3766626"/>
            <a:ext cx="457200" cy="457200"/>
          </a:xfrm>
          <a:prstGeom prst="rect">
            <a:avLst/>
          </a:prstGeom>
        </p:spPr>
      </p:pic>
      <p:pic>
        <p:nvPicPr>
          <p:cNvPr id="12" name="Graphic 11" descr="Checkbox Crossed with solid fill">
            <a:extLst>
              <a:ext uri="{FF2B5EF4-FFF2-40B4-BE49-F238E27FC236}">
                <a16:creationId xmlns:a16="http://schemas.microsoft.com/office/drawing/2014/main" id="{3B71E99C-89EB-0FEE-568F-7B0A24F89ED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722302" y="3477635"/>
            <a:ext cx="457200" cy="457200"/>
          </a:xfrm>
          <a:prstGeom prst="rect">
            <a:avLst/>
          </a:prstGeom>
        </p:spPr>
      </p:pic>
      <p:pic>
        <p:nvPicPr>
          <p:cNvPr id="15" name="Graphic 14" descr="Checkbox Checked with solid fill">
            <a:extLst>
              <a:ext uri="{FF2B5EF4-FFF2-40B4-BE49-F238E27FC236}">
                <a16:creationId xmlns:a16="http://schemas.microsoft.com/office/drawing/2014/main" id="{B9365CBE-EC36-427D-F118-041505033FD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722302" y="3189927"/>
            <a:ext cx="457200" cy="457200"/>
          </a:xfrm>
          <a:prstGeom prst="rect">
            <a:avLst/>
          </a:prstGeom>
        </p:spPr>
      </p:pic>
      <p:pic>
        <p:nvPicPr>
          <p:cNvPr id="16" name="Graphic 15" descr="Checkbox Crossed with solid fill">
            <a:extLst>
              <a:ext uri="{FF2B5EF4-FFF2-40B4-BE49-F238E27FC236}">
                <a16:creationId xmlns:a16="http://schemas.microsoft.com/office/drawing/2014/main" id="{3A9CCAAD-B923-EB58-F3E6-EEAE7D25627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722302" y="2904307"/>
            <a:ext cx="457200" cy="457200"/>
          </a:xfrm>
          <a:prstGeom prst="rect">
            <a:avLst/>
          </a:prstGeom>
        </p:spPr>
      </p:pic>
      <p:pic>
        <p:nvPicPr>
          <p:cNvPr id="18" name="Graphic 17" descr="Checkbox Crossed with solid fill">
            <a:extLst>
              <a:ext uri="{FF2B5EF4-FFF2-40B4-BE49-F238E27FC236}">
                <a16:creationId xmlns:a16="http://schemas.microsoft.com/office/drawing/2014/main" id="{11FA6A92-D74D-6E6B-BF2F-BA734B7D6DD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722302" y="2620105"/>
            <a:ext cx="457200" cy="457200"/>
          </a:xfrm>
          <a:prstGeom prst="rect">
            <a:avLst/>
          </a:prstGeom>
        </p:spPr>
      </p:pic>
      <p:pic>
        <p:nvPicPr>
          <p:cNvPr id="23" name="Graphic 22" descr="Checkbox Checked with solid fill">
            <a:extLst>
              <a:ext uri="{FF2B5EF4-FFF2-40B4-BE49-F238E27FC236}">
                <a16:creationId xmlns:a16="http://schemas.microsoft.com/office/drawing/2014/main" id="{0A320D2D-E4E6-2E1C-E1ED-FE367566D89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722302" y="2336675"/>
            <a:ext cx="457200" cy="457200"/>
          </a:xfrm>
          <a:prstGeom prst="rect">
            <a:avLst/>
          </a:prstGeom>
        </p:spPr>
      </p:pic>
      <p:sp>
        <p:nvSpPr>
          <p:cNvPr id="28" name="Oval 27">
            <a:extLst>
              <a:ext uri="{FF2B5EF4-FFF2-40B4-BE49-F238E27FC236}">
                <a16:creationId xmlns:a16="http://schemas.microsoft.com/office/drawing/2014/main" id="{981549D1-4595-2743-6A5A-12FF247CA9DE}"/>
              </a:ext>
            </a:extLst>
          </p:cNvPr>
          <p:cNvSpPr/>
          <p:nvPr/>
        </p:nvSpPr>
        <p:spPr>
          <a:xfrm>
            <a:off x="6629975" y="998869"/>
            <a:ext cx="2194560" cy="914400"/>
          </a:xfrm>
          <a:prstGeom prst="ellipse">
            <a:avLst/>
          </a:prstGeom>
          <a:solidFill>
            <a:srgbClr val="81AB94"/>
          </a:solidFill>
          <a:ln w="19050">
            <a:solidFill>
              <a:srgbClr val="D8E2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Springfield, MA</a:t>
            </a:r>
          </a:p>
        </p:txBody>
      </p:sp>
      <p:sp>
        <p:nvSpPr>
          <p:cNvPr id="29" name="Oval 28">
            <a:extLst>
              <a:ext uri="{FF2B5EF4-FFF2-40B4-BE49-F238E27FC236}">
                <a16:creationId xmlns:a16="http://schemas.microsoft.com/office/drawing/2014/main" id="{CBD8E728-DEC4-947F-55FC-0BA6B9F204C5}"/>
              </a:ext>
            </a:extLst>
          </p:cNvPr>
          <p:cNvSpPr/>
          <p:nvPr/>
        </p:nvSpPr>
        <p:spPr>
          <a:xfrm>
            <a:off x="9816284" y="985647"/>
            <a:ext cx="2194560" cy="914400"/>
          </a:xfrm>
          <a:prstGeom prst="ellipse">
            <a:avLst/>
          </a:prstGeom>
          <a:solidFill>
            <a:srgbClr val="81AB94"/>
          </a:solidFill>
          <a:ln w="19050">
            <a:solidFill>
              <a:srgbClr val="D8E2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Hartford, CT</a:t>
            </a:r>
          </a:p>
        </p:txBody>
      </p:sp>
      <p:sp>
        <p:nvSpPr>
          <p:cNvPr id="31" name="Oval 30">
            <a:extLst>
              <a:ext uri="{FF2B5EF4-FFF2-40B4-BE49-F238E27FC236}">
                <a16:creationId xmlns:a16="http://schemas.microsoft.com/office/drawing/2014/main" id="{C26C2A13-153B-8407-C431-6726F3C47818}"/>
              </a:ext>
            </a:extLst>
          </p:cNvPr>
          <p:cNvSpPr/>
          <p:nvPr/>
        </p:nvSpPr>
        <p:spPr>
          <a:xfrm>
            <a:off x="8221087" y="2383596"/>
            <a:ext cx="2194560" cy="914400"/>
          </a:xfrm>
          <a:prstGeom prst="ellipse">
            <a:avLst/>
          </a:prstGeom>
          <a:solidFill>
            <a:srgbClr val="81AB94"/>
          </a:solidFill>
          <a:ln w="19050">
            <a:solidFill>
              <a:srgbClr val="D8E2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New Haven, CT</a:t>
            </a:r>
          </a:p>
        </p:txBody>
      </p:sp>
      <p:sp>
        <p:nvSpPr>
          <p:cNvPr id="32" name="Content Placeholder 2">
            <a:extLst>
              <a:ext uri="{FF2B5EF4-FFF2-40B4-BE49-F238E27FC236}">
                <a16:creationId xmlns:a16="http://schemas.microsoft.com/office/drawing/2014/main" id="{54E8D6D5-0E92-DA6C-6D8F-3DEC0269EC75}"/>
              </a:ext>
            </a:extLst>
          </p:cNvPr>
          <p:cNvSpPr txBox="1">
            <a:spLocks/>
          </p:cNvSpPr>
          <p:nvPr/>
        </p:nvSpPr>
        <p:spPr>
          <a:xfrm>
            <a:off x="7727255" y="3560005"/>
            <a:ext cx="3423489" cy="480979"/>
          </a:xfrm>
          <a:prstGeom prst="rect">
            <a:avLst/>
          </a:prstGeom>
        </p:spPr>
        <p:txBody>
          <a:bodyPr vert="horz" lIns="91440" tIns="45720" rIns="91440" bIns="45720" rtlCol="0" anchor="t">
            <a:normAutofit lnSpcReduction="10000"/>
          </a:bodyPr>
          <a:lstStyle>
            <a:lvl1pPr marL="228600" indent="-228600" algn="l" defTabSz="914400" rtl="0" eaLnBrk="1" latinLnBrk="0" hangingPunct="1">
              <a:lnSpc>
                <a:spcPct val="110000"/>
              </a:lnSpc>
              <a:spcBef>
                <a:spcPts val="1000"/>
              </a:spcBef>
              <a:buClr>
                <a:schemeClr val="tx2"/>
              </a:buClr>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Clr>
                <a:schemeClr val="tx2"/>
              </a:buClr>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Clr>
                <a:schemeClr val="tx2"/>
              </a:buClr>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Clr>
                <a:schemeClr val="tx2"/>
              </a:buClr>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Clr>
                <a:schemeClr val="tx2"/>
              </a:buClr>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en-US" sz="2600" b="1" dirty="0">
                <a:solidFill>
                  <a:schemeClr val="bg1"/>
                </a:solidFill>
              </a:rPr>
              <a:t>Non-Induced Graph</a:t>
            </a:r>
          </a:p>
        </p:txBody>
      </p:sp>
      <p:sp>
        <p:nvSpPr>
          <p:cNvPr id="33" name="Oval 32">
            <a:extLst>
              <a:ext uri="{FF2B5EF4-FFF2-40B4-BE49-F238E27FC236}">
                <a16:creationId xmlns:a16="http://schemas.microsoft.com/office/drawing/2014/main" id="{1DC22BA2-E135-4291-D77B-6F002451BA15}"/>
              </a:ext>
            </a:extLst>
          </p:cNvPr>
          <p:cNvSpPr/>
          <p:nvPr/>
        </p:nvSpPr>
        <p:spPr>
          <a:xfrm>
            <a:off x="6620559" y="4168928"/>
            <a:ext cx="2194560" cy="914400"/>
          </a:xfrm>
          <a:prstGeom prst="ellipse">
            <a:avLst/>
          </a:prstGeom>
          <a:solidFill>
            <a:srgbClr val="81AB94"/>
          </a:solidFill>
          <a:ln w="19050">
            <a:solidFill>
              <a:srgbClr val="D8E2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Springfield, MA</a:t>
            </a:r>
          </a:p>
        </p:txBody>
      </p:sp>
      <p:sp>
        <p:nvSpPr>
          <p:cNvPr id="34" name="Oval 33">
            <a:extLst>
              <a:ext uri="{FF2B5EF4-FFF2-40B4-BE49-F238E27FC236}">
                <a16:creationId xmlns:a16="http://schemas.microsoft.com/office/drawing/2014/main" id="{59B7F1D2-9137-08F0-4E86-CAC88391A44A}"/>
              </a:ext>
            </a:extLst>
          </p:cNvPr>
          <p:cNvSpPr/>
          <p:nvPr/>
        </p:nvSpPr>
        <p:spPr>
          <a:xfrm>
            <a:off x="9784316" y="4168928"/>
            <a:ext cx="2194560" cy="914400"/>
          </a:xfrm>
          <a:prstGeom prst="ellipse">
            <a:avLst/>
          </a:prstGeom>
          <a:solidFill>
            <a:srgbClr val="81AB94"/>
          </a:solidFill>
          <a:ln w="19050">
            <a:solidFill>
              <a:srgbClr val="D8E2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Hartford, CT</a:t>
            </a:r>
          </a:p>
        </p:txBody>
      </p:sp>
      <p:sp>
        <p:nvSpPr>
          <p:cNvPr id="35" name="Oval 34">
            <a:extLst>
              <a:ext uri="{FF2B5EF4-FFF2-40B4-BE49-F238E27FC236}">
                <a16:creationId xmlns:a16="http://schemas.microsoft.com/office/drawing/2014/main" id="{E8933FEE-8738-B1D0-28D6-0E4371CFA6D7}"/>
              </a:ext>
            </a:extLst>
          </p:cNvPr>
          <p:cNvSpPr/>
          <p:nvPr/>
        </p:nvSpPr>
        <p:spPr>
          <a:xfrm>
            <a:off x="8211671" y="5553655"/>
            <a:ext cx="2194560" cy="914400"/>
          </a:xfrm>
          <a:prstGeom prst="ellipse">
            <a:avLst/>
          </a:prstGeom>
          <a:solidFill>
            <a:srgbClr val="81AB94"/>
          </a:solidFill>
          <a:ln w="19050">
            <a:solidFill>
              <a:srgbClr val="D8E2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New Haven, CT</a:t>
            </a:r>
          </a:p>
        </p:txBody>
      </p:sp>
      <p:cxnSp>
        <p:nvCxnSpPr>
          <p:cNvPr id="40" name="Connector: Curved 39">
            <a:extLst>
              <a:ext uri="{FF2B5EF4-FFF2-40B4-BE49-F238E27FC236}">
                <a16:creationId xmlns:a16="http://schemas.microsoft.com/office/drawing/2014/main" id="{A620AB8B-91D1-3255-46A1-ED02E6ED0478}"/>
              </a:ext>
            </a:extLst>
          </p:cNvPr>
          <p:cNvCxnSpPr>
            <a:cxnSpLocks/>
            <a:stCxn id="31" idx="1"/>
            <a:endCxn id="31" idx="2"/>
          </p:cNvCxnSpPr>
          <p:nvPr/>
        </p:nvCxnSpPr>
        <p:spPr>
          <a:xfrm rot="16200000" flipH="1" flipV="1">
            <a:off x="8220135" y="2518458"/>
            <a:ext cx="323289" cy="321386"/>
          </a:xfrm>
          <a:prstGeom prst="curvedConnector4">
            <a:avLst>
              <a:gd name="adj1" fmla="val -62045"/>
              <a:gd name="adj2" fmla="val 171129"/>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3" name="Connector: Curved 52">
            <a:extLst>
              <a:ext uri="{FF2B5EF4-FFF2-40B4-BE49-F238E27FC236}">
                <a16:creationId xmlns:a16="http://schemas.microsoft.com/office/drawing/2014/main" id="{B7BCBF88-5710-0EC6-9E92-2870B2377E72}"/>
              </a:ext>
            </a:extLst>
          </p:cNvPr>
          <p:cNvCxnSpPr>
            <a:cxnSpLocks/>
            <a:stCxn id="34" idx="4"/>
            <a:endCxn id="35" idx="6"/>
          </p:cNvCxnSpPr>
          <p:nvPr/>
        </p:nvCxnSpPr>
        <p:spPr>
          <a:xfrm rot="5400000">
            <a:off x="10180151" y="5309409"/>
            <a:ext cx="927527" cy="475365"/>
          </a:xfrm>
          <a:prstGeom prst="curvedConnector2">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7" name="Connector: Curved 56">
            <a:extLst>
              <a:ext uri="{FF2B5EF4-FFF2-40B4-BE49-F238E27FC236}">
                <a16:creationId xmlns:a16="http://schemas.microsoft.com/office/drawing/2014/main" id="{39039772-8DF0-9BC0-95A6-B5F47C7A276C}"/>
              </a:ext>
            </a:extLst>
          </p:cNvPr>
          <p:cNvCxnSpPr>
            <a:cxnSpLocks/>
            <a:stCxn id="35" idx="1"/>
            <a:endCxn id="35" idx="2"/>
          </p:cNvCxnSpPr>
          <p:nvPr/>
        </p:nvCxnSpPr>
        <p:spPr>
          <a:xfrm rot="16200000" flipH="1" flipV="1">
            <a:off x="8210719" y="5688517"/>
            <a:ext cx="323289" cy="321386"/>
          </a:xfrm>
          <a:prstGeom prst="curvedConnector4">
            <a:avLst>
              <a:gd name="adj1" fmla="val -57920"/>
              <a:gd name="adj2" fmla="val 171129"/>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6108E3C2-A60D-1B06-A00D-5F62C3699118}"/>
              </a:ext>
            </a:extLst>
          </p:cNvPr>
          <p:cNvCxnSpPr>
            <a:cxnSpLocks/>
            <a:stCxn id="33" idx="6"/>
            <a:endCxn id="34" idx="2"/>
          </p:cNvCxnSpPr>
          <p:nvPr/>
        </p:nvCxnSpPr>
        <p:spPr>
          <a:xfrm>
            <a:off x="8815119" y="4626128"/>
            <a:ext cx="969197"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95737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500"/>
                                        <p:tgtEl>
                                          <p:spTgt spid="2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9"/>
                                        </p:tgtEl>
                                        <p:attrNameLst>
                                          <p:attrName>style.visibility</p:attrName>
                                        </p:attrNameLst>
                                      </p:cBhvr>
                                      <p:to>
                                        <p:strVal val="visible"/>
                                      </p:to>
                                    </p:set>
                                    <p:animEffect transition="in" filter="fade">
                                      <p:cBhvr>
                                        <p:cTn id="17" dur="500"/>
                                        <p:tgtEl>
                                          <p:spTgt spid="2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1"/>
                                        </p:tgtEl>
                                        <p:attrNameLst>
                                          <p:attrName>style.visibility</p:attrName>
                                        </p:attrNameLst>
                                      </p:cBhvr>
                                      <p:to>
                                        <p:strVal val="visible"/>
                                      </p:to>
                                    </p:set>
                                    <p:animEffect transition="in" filter="fade">
                                      <p:cBhvr>
                                        <p:cTn id="22" dur="500"/>
                                        <p:tgtEl>
                                          <p:spTgt spid="3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0"/>
                                        </p:tgtEl>
                                        <p:attrNameLst>
                                          <p:attrName>style.visibility</p:attrName>
                                        </p:attrNameLst>
                                      </p:cBhvr>
                                      <p:to>
                                        <p:strVal val="visible"/>
                                      </p:to>
                                    </p:set>
                                    <p:animEffect transition="in" filter="fade">
                                      <p:cBhvr>
                                        <p:cTn id="27" dur="500"/>
                                        <p:tgtEl>
                                          <p:spTgt spid="4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2"/>
                                        </p:tgtEl>
                                        <p:attrNameLst>
                                          <p:attrName>style.visibility</p:attrName>
                                        </p:attrNameLst>
                                      </p:cBhvr>
                                      <p:to>
                                        <p:strVal val="visible"/>
                                      </p:to>
                                    </p:set>
                                    <p:animEffect transition="in" filter="fade">
                                      <p:cBhvr>
                                        <p:cTn id="32" dur="500"/>
                                        <p:tgtEl>
                                          <p:spTgt spid="32"/>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3"/>
                                        </p:tgtEl>
                                        <p:attrNameLst>
                                          <p:attrName>style.visibility</p:attrName>
                                        </p:attrNameLst>
                                      </p:cBhvr>
                                      <p:to>
                                        <p:strVal val="visible"/>
                                      </p:to>
                                    </p:set>
                                    <p:animEffect transition="in" filter="fade">
                                      <p:cBhvr>
                                        <p:cTn id="37" dur="500"/>
                                        <p:tgtEl>
                                          <p:spTgt spid="33"/>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4"/>
                                        </p:tgtEl>
                                        <p:attrNameLst>
                                          <p:attrName>style.visibility</p:attrName>
                                        </p:attrNameLst>
                                      </p:cBhvr>
                                      <p:to>
                                        <p:strVal val="visible"/>
                                      </p:to>
                                    </p:set>
                                    <p:animEffect transition="in" filter="fade">
                                      <p:cBhvr>
                                        <p:cTn id="40" dur="500"/>
                                        <p:tgtEl>
                                          <p:spTgt spid="34"/>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5"/>
                                        </p:tgtEl>
                                        <p:attrNameLst>
                                          <p:attrName>style.visibility</p:attrName>
                                        </p:attrNameLst>
                                      </p:cBhvr>
                                      <p:to>
                                        <p:strVal val="visible"/>
                                      </p:to>
                                    </p:set>
                                    <p:animEffect transition="in" filter="fade">
                                      <p:cBhvr>
                                        <p:cTn id="43" dur="500"/>
                                        <p:tgtEl>
                                          <p:spTgt spid="35"/>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63"/>
                                        </p:tgtEl>
                                        <p:attrNameLst>
                                          <p:attrName>style.visibility</p:attrName>
                                        </p:attrNameLst>
                                      </p:cBhvr>
                                      <p:to>
                                        <p:strVal val="visible"/>
                                      </p:to>
                                    </p:set>
                                    <p:animEffect transition="in" filter="fade">
                                      <p:cBhvr>
                                        <p:cTn id="48" dur="500"/>
                                        <p:tgtEl>
                                          <p:spTgt spid="63"/>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53"/>
                                        </p:tgtEl>
                                        <p:attrNameLst>
                                          <p:attrName>style.visibility</p:attrName>
                                        </p:attrNameLst>
                                      </p:cBhvr>
                                      <p:to>
                                        <p:strVal val="visible"/>
                                      </p:to>
                                    </p:set>
                                    <p:animEffect transition="in" filter="fade">
                                      <p:cBhvr>
                                        <p:cTn id="53" dur="500"/>
                                        <p:tgtEl>
                                          <p:spTgt spid="53"/>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57"/>
                                        </p:tgtEl>
                                        <p:attrNameLst>
                                          <p:attrName>style.visibility</p:attrName>
                                        </p:attrNameLst>
                                      </p:cBhvr>
                                      <p:to>
                                        <p:strVal val="visible"/>
                                      </p:to>
                                    </p:set>
                                    <p:animEffect transition="in" filter="fade">
                                      <p:cBhvr>
                                        <p:cTn id="58"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28" grpId="0" animBg="1"/>
      <p:bldP spid="29" grpId="0" animBg="1"/>
      <p:bldP spid="31" grpId="0" animBg="1"/>
      <p:bldP spid="32" grpId="0"/>
      <p:bldP spid="33" grpId="0" animBg="1"/>
      <p:bldP spid="34" grpId="0" animBg="1"/>
      <p:bldP spid="3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595959"/>
        </a:solidFill>
        <a:effectLst/>
      </p:bgPr>
    </p:bg>
    <p:spTree>
      <p:nvGrpSpPr>
        <p:cNvPr id="1" name=""/>
        <p:cNvGrpSpPr/>
        <p:nvPr/>
      </p:nvGrpSpPr>
      <p:grpSpPr>
        <a:xfrm>
          <a:off x="0" y="0"/>
          <a:ext cx="0" cy="0"/>
          <a:chOff x="0" y="0"/>
          <a:chExt cx="0" cy="0"/>
        </a:xfrm>
      </p:grpSpPr>
      <p:graphicFrame>
        <p:nvGraphicFramePr>
          <p:cNvPr id="5" name="Content Placeholder 2">
            <a:extLst>
              <a:ext uri="{FF2B5EF4-FFF2-40B4-BE49-F238E27FC236}">
                <a16:creationId xmlns:a16="http://schemas.microsoft.com/office/drawing/2014/main" id="{F144BC61-92F3-507E-B1CF-8ED7AA077E13}"/>
              </a:ext>
            </a:extLst>
          </p:cNvPr>
          <p:cNvGraphicFramePr>
            <a:graphicFrameLocks noGrp="1"/>
          </p:cNvGraphicFramePr>
          <p:nvPr>
            <p:ph idx="1"/>
            <p:extLst>
              <p:ext uri="{D42A27DB-BD31-4B8C-83A1-F6EECF244321}">
                <p14:modId xmlns:p14="http://schemas.microsoft.com/office/powerpoint/2010/main" val="3879143332"/>
              </p:ext>
            </p:extLst>
          </p:nvPr>
        </p:nvGraphicFramePr>
        <p:xfrm>
          <a:off x="838200" y="1940875"/>
          <a:ext cx="10515600" cy="42360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itle 1">
            <a:extLst>
              <a:ext uri="{FF2B5EF4-FFF2-40B4-BE49-F238E27FC236}">
                <a16:creationId xmlns:a16="http://schemas.microsoft.com/office/drawing/2014/main" id="{EF06BA07-0D2D-B3E6-E926-C656B4DDE797}"/>
              </a:ext>
            </a:extLst>
          </p:cNvPr>
          <p:cNvSpPr>
            <a:spLocks noGrp="1"/>
          </p:cNvSpPr>
          <p:nvPr>
            <p:ph type="title"/>
          </p:nvPr>
        </p:nvSpPr>
        <p:spPr/>
        <p:txBody>
          <a:bodyPr>
            <a:normAutofit/>
          </a:bodyPr>
          <a:lstStyle/>
          <a:p>
            <a:r>
              <a:rPr lang="en-US" sz="6400" dirty="0">
                <a:ln w="12700" cap="rnd">
                  <a:solidFill>
                    <a:schemeClr val="bg1">
                      <a:alpha val="80000"/>
                    </a:schemeClr>
                  </a:solidFill>
                </a:ln>
                <a:gradFill>
                  <a:gsLst>
                    <a:gs pos="100000">
                      <a:schemeClr val="accent3">
                        <a:lumMod val="50000"/>
                        <a:alpha val="68000"/>
                      </a:schemeClr>
                    </a:gs>
                    <a:gs pos="0">
                      <a:schemeClr val="accent1"/>
                    </a:gs>
                  </a:gsLst>
                  <a:lin ang="0" scaled="1"/>
                </a:gradFill>
              </a:rPr>
              <a:t>Analysis</a:t>
            </a:r>
          </a:p>
        </p:txBody>
      </p:sp>
    </p:spTree>
    <p:extLst>
      <p:ext uri="{BB962C8B-B14F-4D97-AF65-F5344CB8AC3E}">
        <p14:creationId xmlns:p14="http://schemas.microsoft.com/office/powerpoint/2010/main" val="13998915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phere of mesh and nodes">
            <a:extLst>
              <a:ext uri="{FF2B5EF4-FFF2-40B4-BE49-F238E27FC236}">
                <a16:creationId xmlns:a16="http://schemas.microsoft.com/office/drawing/2014/main" id="{43DA4ED9-2509-7F4E-14FE-D8F58DEFA0B1}"/>
              </a:ext>
            </a:extLst>
          </p:cNvPr>
          <p:cNvPicPr>
            <a:picLocks noChangeAspect="1"/>
          </p:cNvPicPr>
          <p:nvPr/>
        </p:nvPicPr>
        <p:blipFill rotWithShape="1">
          <a:blip r:embed="rId2"/>
          <a:srcRect t="2677" b="22323"/>
          <a:stretch/>
        </p:blipFill>
        <p:spPr>
          <a:xfrm>
            <a:off x="0" y="0"/>
            <a:ext cx="12191979" cy="6858000"/>
          </a:xfrm>
          <a:prstGeom prst="rect">
            <a:avLst/>
          </a:prstGeom>
        </p:spPr>
      </p:pic>
      <p:sp>
        <p:nvSpPr>
          <p:cNvPr id="2" name="Title 1">
            <a:extLst>
              <a:ext uri="{FF2B5EF4-FFF2-40B4-BE49-F238E27FC236}">
                <a16:creationId xmlns:a16="http://schemas.microsoft.com/office/drawing/2014/main" id="{D616C5AE-816A-C82D-3539-D726E9C0C073}"/>
              </a:ext>
            </a:extLst>
          </p:cNvPr>
          <p:cNvSpPr>
            <a:spLocks noGrp="1"/>
          </p:cNvSpPr>
          <p:nvPr>
            <p:ph type="title"/>
          </p:nvPr>
        </p:nvSpPr>
        <p:spPr>
          <a:xfrm>
            <a:off x="181156" y="146823"/>
            <a:ext cx="10688127" cy="973652"/>
          </a:xfrm>
        </p:spPr>
        <p:txBody>
          <a:bodyPr vert="horz" lIns="91440" tIns="45720" rIns="91440" bIns="45720" rtlCol="0" anchor="t">
            <a:normAutofit/>
          </a:bodyPr>
          <a:lstStyle/>
          <a:p>
            <a:pPr algn="just"/>
            <a:r>
              <a:rPr lang="en-US" sz="5400" dirty="0">
                <a:ln w="12700" cap="rnd">
                  <a:solidFill>
                    <a:schemeClr val="bg1">
                      <a:alpha val="80000"/>
                    </a:schemeClr>
                  </a:solidFill>
                </a:ln>
                <a:gradFill>
                  <a:gsLst>
                    <a:gs pos="100000">
                      <a:schemeClr val="accent3">
                        <a:lumMod val="50000"/>
                        <a:alpha val="68000"/>
                      </a:schemeClr>
                    </a:gs>
                    <a:gs pos="0">
                      <a:schemeClr val="accent1"/>
                    </a:gs>
                  </a:gsLst>
                  <a:lin ang="0" scaled="1"/>
                </a:gradFill>
              </a:rPr>
              <a:t>Components &amp; Diameter</a:t>
            </a:r>
            <a:endParaRPr lang="en-US" dirty="0">
              <a:solidFill>
                <a:srgbClr val="FFFFFF"/>
              </a:solidFill>
            </a:endParaRPr>
          </a:p>
        </p:txBody>
      </p:sp>
      <p:sp>
        <p:nvSpPr>
          <p:cNvPr id="25" name="Content Placeholder 2">
            <a:extLst>
              <a:ext uri="{FF2B5EF4-FFF2-40B4-BE49-F238E27FC236}">
                <a16:creationId xmlns:a16="http://schemas.microsoft.com/office/drawing/2014/main" id="{BF38A68D-052C-3C4D-8AD0-52022B99A3F0}"/>
              </a:ext>
            </a:extLst>
          </p:cNvPr>
          <p:cNvSpPr txBox="1">
            <a:spLocks/>
          </p:cNvSpPr>
          <p:nvPr/>
        </p:nvSpPr>
        <p:spPr>
          <a:xfrm>
            <a:off x="338228" y="3864634"/>
            <a:ext cx="11434672" cy="2707616"/>
          </a:xfrm>
          <a:prstGeom prst="rect">
            <a:avLst/>
          </a:prstGeom>
        </p:spPr>
        <p:txBody>
          <a:bodyPr vert="horz" lIns="91440" tIns="45720" rIns="91440" bIns="45720" rtlCol="0" anchor="t">
            <a:normAutofit/>
          </a:bodyPr>
          <a:lstStyle>
            <a:lvl1pPr marL="228600" indent="-228600" algn="l" defTabSz="914400" rtl="0" eaLnBrk="1" latinLnBrk="0" hangingPunct="1">
              <a:lnSpc>
                <a:spcPct val="110000"/>
              </a:lnSpc>
              <a:spcBef>
                <a:spcPts val="1000"/>
              </a:spcBef>
              <a:buClr>
                <a:schemeClr val="tx2"/>
              </a:buClr>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Clr>
                <a:schemeClr val="tx2"/>
              </a:buClr>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Clr>
                <a:schemeClr val="tx2"/>
              </a:buClr>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Clr>
                <a:schemeClr val="tx2"/>
              </a:buClr>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Clr>
                <a:schemeClr val="tx2"/>
              </a:buClr>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en-US" sz="2800" b="1" dirty="0">
                <a:solidFill>
                  <a:schemeClr val="bg1"/>
                </a:solidFill>
              </a:rPr>
              <a:t>Discuss</a:t>
            </a:r>
          </a:p>
          <a:p>
            <a:pPr lvl="1">
              <a:lnSpc>
                <a:spcPct val="120000"/>
              </a:lnSpc>
              <a:buClr>
                <a:schemeClr val="bg1"/>
              </a:buClr>
              <a:buFont typeface="Courier New" panose="02070309020205020404" pitchFamily="49" charset="0"/>
              <a:buChar char="o"/>
            </a:pPr>
            <a:r>
              <a:rPr lang="en-US" sz="1800" dirty="0">
                <a:solidFill>
                  <a:schemeClr val="bg1"/>
                </a:solidFill>
              </a:rPr>
              <a:t>Why do the sampled graphs have so many more components?</a:t>
            </a:r>
          </a:p>
          <a:p>
            <a:pPr lvl="1">
              <a:lnSpc>
                <a:spcPct val="120000"/>
              </a:lnSpc>
              <a:buClr>
                <a:schemeClr val="bg1"/>
              </a:buClr>
              <a:buFont typeface="Courier New" panose="02070309020205020404" pitchFamily="49" charset="0"/>
              <a:buChar char="o"/>
            </a:pPr>
            <a:r>
              <a:rPr lang="en-US" dirty="0">
                <a:solidFill>
                  <a:schemeClr val="bg1"/>
                </a:solidFill>
              </a:rPr>
              <a:t>Why is the diameter of the original graph so large?</a:t>
            </a:r>
          </a:p>
          <a:p>
            <a:pPr lvl="2">
              <a:lnSpc>
                <a:spcPct val="120000"/>
              </a:lnSpc>
              <a:buClr>
                <a:schemeClr val="bg1"/>
              </a:buClr>
              <a:buFont typeface="Courier New" panose="02070309020205020404" pitchFamily="49" charset="0"/>
              <a:buChar char="o"/>
            </a:pPr>
            <a:r>
              <a:rPr lang="en-US" dirty="0">
                <a:solidFill>
                  <a:schemeClr val="bg1"/>
                </a:solidFill>
              </a:rPr>
              <a:t>Structure of transportation networks</a:t>
            </a:r>
          </a:p>
          <a:p>
            <a:pPr lvl="1">
              <a:lnSpc>
                <a:spcPct val="120000"/>
              </a:lnSpc>
              <a:buClr>
                <a:schemeClr val="bg1"/>
              </a:buClr>
              <a:buFont typeface="Courier New" panose="02070309020205020404" pitchFamily="49" charset="0"/>
              <a:buChar char="o"/>
            </a:pPr>
            <a:r>
              <a:rPr lang="en-US" dirty="0">
                <a:solidFill>
                  <a:schemeClr val="bg1"/>
                </a:solidFill>
              </a:rPr>
              <a:t>Why do the original graph and the non-induced graph’s diameter span the continent, but the induced graph stays within California?</a:t>
            </a:r>
          </a:p>
        </p:txBody>
      </p:sp>
      <p:graphicFrame>
        <p:nvGraphicFramePr>
          <p:cNvPr id="3" name="Table 3">
            <a:extLst>
              <a:ext uri="{FF2B5EF4-FFF2-40B4-BE49-F238E27FC236}">
                <a16:creationId xmlns:a16="http://schemas.microsoft.com/office/drawing/2014/main" id="{933F58CD-8FD0-AFCF-B148-1D064325AD6E}"/>
              </a:ext>
            </a:extLst>
          </p:cNvPr>
          <p:cNvGraphicFramePr>
            <a:graphicFrameLocks noGrp="1"/>
          </p:cNvGraphicFramePr>
          <p:nvPr>
            <p:extLst>
              <p:ext uri="{D42A27DB-BD31-4B8C-83A1-F6EECF244321}">
                <p14:modId xmlns:p14="http://schemas.microsoft.com/office/powerpoint/2010/main" val="114383912"/>
              </p:ext>
            </p:extLst>
          </p:nvPr>
        </p:nvGraphicFramePr>
        <p:xfrm>
          <a:off x="181157" y="1267298"/>
          <a:ext cx="11852694" cy="2313180"/>
        </p:xfrm>
        <a:graphic>
          <a:graphicData uri="http://schemas.openxmlformats.org/drawingml/2006/table">
            <a:tbl>
              <a:tblPr firstRow="1" bandRow="1">
                <a:tableStyleId>{5C22544A-7EE6-4342-B048-85BDC9FD1C3A}</a:tableStyleId>
              </a:tblPr>
              <a:tblGrid>
                <a:gridCol w="1871930">
                  <a:extLst>
                    <a:ext uri="{9D8B030D-6E8A-4147-A177-3AD203B41FA5}">
                      <a16:colId xmlns:a16="http://schemas.microsoft.com/office/drawing/2014/main" val="2284237109"/>
                    </a:ext>
                  </a:extLst>
                </a:gridCol>
                <a:gridCol w="3234906">
                  <a:extLst>
                    <a:ext uri="{9D8B030D-6E8A-4147-A177-3AD203B41FA5}">
                      <a16:colId xmlns:a16="http://schemas.microsoft.com/office/drawing/2014/main" val="117860275"/>
                    </a:ext>
                  </a:extLst>
                </a:gridCol>
                <a:gridCol w="3234906">
                  <a:extLst>
                    <a:ext uri="{9D8B030D-6E8A-4147-A177-3AD203B41FA5}">
                      <a16:colId xmlns:a16="http://schemas.microsoft.com/office/drawing/2014/main" val="135205513"/>
                    </a:ext>
                  </a:extLst>
                </a:gridCol>
                <a:gridCol w="3510952">
                  <a:extLst>
                    <a:ext uri="{9D8B030D-6E8A-4147-A177-3AD203B41FA5}">
                      <a16:colId xmlns:a16="http://schemas.microsoft.com/office/drawing/2014/main" val="787142013"/>
                    </a:ext>
                  </a:extLst>
                </a:gridCol>
              </a:tblGrid>
              <a:tr h="370840">
                <a:tc>
                  <a:txBody>
                    <a:bodyPr/>
                    <a:lstStyle/>
                    <a:p>
                      <a:pPr algn="ctr">
                        <a:lnSpc>
                          <a:spcPct val="150000"/>
                        </a:lnSpc>
                      </a:pPr>
                      <a:endParaRPr lang="en-US" dirty="0"/>
                    </a:p>
                  </a:txBody>
                  <a:tcPr anchor="ctr">
                    <a:lnL w="12700" cap="flat" cmpd="sng" algn="ctr">
                      <a:solidFill>
                        <a:schemeClr val="tx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a:lnSpc>
                          <a:spcPct val="150000"/>
                        </a:lnSpc>
                      </a:pPr>
                      <a:r>
                        <a:rPr lang="en-US" sz="2400" dirty="0"/>
                        <a:t>Amtrak Network</a:t>
                      </a:r>
                    </a:p>
                  </a:txBody>
                  <a:tcPr anchor="ctr">
                    <a:lnL w="28575"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gradFill flip="none" rotWithShape="1">
                      <a:gsLst>
                        <a:gs pos="0">
                          <a:schemeClr val="accent1">
                            <a:shade val="30000"/>
                            <a:satMod val="115000"/>
                            <a:alpha val="50000"/>
                          </a:schemeClr>
                        </a:gs>
                        <a:gs pos="50000">
                          <a:schemeClr val="accent1">
                            <a:shade val="67500"/>
                            <a:satMod val="115000"/>
                            <a:alpha val="50000"/>
                          </a:schemeClr>
                        </a:gs>
                        <a:gs pos="100000">
                          <a:schemeClr val="accent1">
                            <a:shade val="100000"/>
                            <a:satMod val="115000"/>
                            <a:alpha val="50000"/>
                          </a:schemeClr>
                        </a:gs>
                      </a:gsLst>
                      <a:path path="circle">
                        <a:fillToRect l="100000" b="100000"/>
                      </a:path>
                      <a:tileRect t="-100000" r="-100000"/>
                    </a:gradFill>
                  </a:tcPr>
                </a:tc>
                <a:tc>
                  <a:txBody>
                    <a:bodyPr/>
                    <a:lstStyle/>
                    <a:p>
                      <a:pPr algn="ctr">
                        <a:lnSpc>
                          <a:spcPct val="150000"/>
                        </a:lnSpc>
                      </a:pPr>
                      <a:r>
                        <a:rPr lang="en-US" sz="2400" dirty="0"/>
                        <a:t>Non-Induced Graph</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gradFill flip="none" rotWithShape="1">
                      <a:gsLst>
                        <a:gs pos="0">
                          <a:schemeClr val="accent1">
                            <a:shade val="30000"/>
                            <a:satMod val="115000"/>
                            <a:alpha val="50000"/>
                          </a:schemeClr>
                        </a:gs>
                        <a:gs pos="50000">
                          <a:schemeClr val="accent1">
                            <a:shade val="67500"/>
                            <a:satMod val="115000"/>
                            <a:alpha val="50000"/>
                          </a:schemeClr>
                        </a:gs>
                        <a:gs pos="100000">
                          <a:schemeClr val="accent1">
                            <a:shade val="100000"/>
                            <a:satMod val="115000"/>
                            <a:alpha val="50000"/>
                          </a:schemeClr>
                        </a:gs>
                      </a:gsLst>
                      <a:path path="circle">
                        <a:fillToRect l="100000" b="100000"/>
                      </a:path>
                      <a:tileRect t="-100000" r="-100000"/>
                    </a:gradFill>
                  </a:tcPr>
                </a:tc>
                <a:tc>
                  <a:txBody>
                    <a:bodyPr/>
                    <a:lstStyle/>
                    <a:p>
                      <a:pPr algn="ctr">
                        <a:lnSpc>
                          <a:spcPct val="150000"/>
                        </a:lnSpc>
                      </a:pPr>
                      <a:r>
                        <a:rPr lang="en-US" sz="2400" dirty="0"/>
                        <a:t>Induced Graph</a:t>
                      </a:r>
                    </a:p>
                  </a:txBody>
                  <a:tcPr anchor="ctr">
                    <a:lnL w="12700" cap="flat" cmpd="sng" algn="ctr">
                      <a:solidFill>
                        <a:schemeClr val="bg1"/>
                      </a:solidFill>
                      <a:prstDash val="solid"/>
                      <a:round/>
                      <a:headEnd type="none" w="med" len="med"/>
                      <a:tailEnd type="none" w="med" len="med"/>
                    </a:lnL>
                    <a:gradFill flip="none" rotWithShape="1">
                      <a:gsLst>
                        <a:gs pos="0">
                          <a:schemeClr val="accent1">
                            <a:shade val="30000"/>
                            <a:satMod val="115000"/>
                            <a:alpha val="50000"/>
                          </a:schemeClr>
                        </a:gs>
                        <a:gs pos="50000">
                          <a:schemeClr val="accent1">
                            <a:shade val="67500"/>
                            <a:satMod val="115000"/>
                            <a:alpha val="50000"/>
                          </a:schemeClr>
                        </a:gs>
                        <a:gs pos="100000">
                          <a:schemeClr val="accent1">
                            <a:shade val="100000"/>
                            <a:satMod val="115000"/>
                            <a:alpha val="50000"/>
                          </a:schemeClr>
                        </a:gs>
                      </a:gsLst>
                      <a:path path="circle">
                        <a:fillToRect l="100000" b="100000"/>
                      </a:path>
                      <a:tileRect t="-100000" r="-100000"/>
                    </a:gradFill>
                  </a:tcPr>
                </a:tc>
                <a:extLst>
                  <a:ext uri="{0D108BD9-81ED-4DB2-BD59-A6C34878D82A}">
                    <a16:rowId xmlns:a16="http://schemas.microsoft.com/office/drawing/2014/main" val="2591809688"/>
                  </a:ext>
                </a:extLst>
              </a:tr>
              <a:tr h="370840">
                <a:tc>
                  <a:txBody>
                    <a:bodyPr/>
                    <a:lstStyle/>
                    <a:p>
                      <a:pPr algn="ctr">
                        <a:lnSpc>
                          <a:spcPct val="150000"/>
                        </a:lnSpc>
                      </a:pPr>
                      <a:r>
                        <a:rPr lang="en-US" sz="2000" b="1" dirty="0">
                          <a:solidFill>
                            <a:schemeClr val="bg1"/>
                          </a:solidFill>
                        </a:rPr>
                        <a:t>Components</a:t>
                      </a:r>
                    </a:p>
                  </a:txBody>
                  <a:tcPr anchor="ctr">
                    <a:lnR w="28575" cap="flat" cmpd="sng" algn="ctr">
                      <a:solidFill>
                        <a:schemeClr val="bg1"/>
                      </a:solidFill>
                      <a:prstDash val="solid"/>
                      <a:round/>
                      <a:headEnd type="none" w="med" len="med"/>
                      <a:tailEnd type="none" w="med" len="med"/>
                    </a:lnR>
                    <a:gradFill flip="none" rotWithShape="1">
                      <a:gsLst>
                        <a:gs pos="0">
                          <a:schemeClr val="accent1">
                            <a:shade val="30000"/>
                            <a:satMod val="115000"/>
                            <a:alpha val="50000"/>
                          </a:schemeClr>
                        </a:gs>
                        <a:gs pos="50000">
                          <a:schemeClr val="accent1">
                            <a:shade val="67500"/>
                            <a:satMod val="115000"/>
                            <a:alpha val="50000"/>
                          </a:schemeClr>
                        </a:gs>
                        <a:gs pos="100000">
                          <a:schemeClr val="accent1">
                            <a:shade val="100000"/>
                            <a:satMod val="115000"/>
                            <a:alpha val="50000"/>
                          </a:schemeClr>
                        </a:gs>
                      </a:gsLst>
                      <a:path path="circle">
                        <a:fillToRect l="100000" b="100000"/>
                      </a:path>
                      <a:tileRect t="-100000" r="-100000"/>
                    </a:gradFill>
                  </a:tcPr>
                </a:tc>
                <a:tc>
                  <a:txBody>
                    <a:bodyPr/>
                    <a:lstStyle/>
                    <a:p>
                      <a:pPr algn="ctr">
                        <a:lnSpc>
                          <a:spcPct val="150000"/>
                        </a:lnSpc>
                      </a:pPr>
                      <a:r>
                        <a:rPr lang="en-US" sz="2400" dirty="0">
                          <a:solidFill>
                            <a:schemeClr val="bg1"/>
                          </a:solidFill>
                        </a:rPr>
                        <a:t>3</a:t>
                      </a:r>
                    </a:p>
                  </a:txBody>
                  <a:tcPr anchor="ctr">
                    <a:lnL w="28575"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gradFill flip="none" rotWithShape="1">
                      <a:gsLst>
                        <a:gs pos="0">
                          <a:schemeClr val="tx1">
                            <a:lumMod val="50000"/>
                            <a:lumOff val="50000"/>
                            <a:alpha val="75000"/>
                          </a:schemeClr>
                        </a:gs>
                        <a:gs pos="50000">
                          <a:schemeClr val="bg1">
                            <a:lumMod val="50000"/>
                            <a:alpha val="75000"/>
                          </a:schemeClr>
                        </a:gs>
                        <a:gs pos="100000">
                          <a:schemeClr val="tx1">
                            <a:lumMod val="50000"/>
                            <a:lumOff val="50000"/>
                            <a:alpha val="75000"/>
                          </a:schemeClr>
                        </a:gs>
                      </a:gsLst>
                      <a:lin ang="10800000" scaled="1"/>
                      <a:tileRect/>
                    </a:gradFill>
                  </a:tcPr>
                </a:tc>
                <a:tc>
                  <a:txBody>
                    <a:bodyPr/>
                    <a:lstStyle/>
                    <a:p>
                      <a:pPr algn="ctr">
                        <a:lnSpc>
                          <a:spcPct val="150000"/>
                        </a:lnSpc>
                      </a:pPr>
                      <a:r>
                        <a:rPr lang="en-US" sz="2400" dirty="0">
                          <a:solidFill>
                            <a:schemeClr val="bg1"/>
                          </a:solidFill>
                        </a:rPr>
                        <a:t>204</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gradFill flip="none" rotWithShape="1">
                      <a:gsLst>
                        <a:gs pos="0">
                          <a:schemeClr val="tx1">
                            <a:lumMod val="50000"/>
                            <a:lumOff val="50000"/>
                            <a:alpha val="75000"/>
                          </a:schemeClr>
                        </a:gs>
                        <a:gs pos="50000">
                          <a:schemeClr val="bg1">
                            <a:lumMod val="50000"/>
                            <a:alpha val="75000"/>
                          </a:schemeClr>
                        </a:gs>
                        <a:gs pos="100000">
                          <a:schemeClr val="tx1">
                            <a:lumMod val="50000"/>
                            <a:lumOff val="50000"/>
                            <a:alpha val="75000"/>
                          </a:schemeClr>
                        </a:gs>
                      </a:gsLst>
                      <a:lin ang="10800000" scaled="1"/>
                      <a:tileRect/>
                    </a:gradFill>
                  </a:tcPr>
                </a:tc>
                <a:tc>
                  <a:txBody>
                    <a:bodyPr/>
                    <a:lstStyle/>
                    <a:p>
                      <a:pPr algn="ctr">
                        <a:lnSpc>
                          <a:spcPct val="150000"/>
                        </a:lnSpc>
                      </a:pPr>
                      <a:r>
                        <a:rPr lang="en-US" sz="2400" dirty="0">
                          <a:solidFill>
                            <a:schemeClr val="bg1"/>
                          </a:solidFill>
                        </a:rPr>
                        <a:t>272</a:t>
                      </a:r>
                    </a:p>
                  </a:txBody>
                  <a:tcPr anchor="ctr">
                    <a:lnL w="12700" cap="flat" cmpd="sng" algn="ctr">
                      <a:solidFill>
                        <a:schemeClr val="bg1"/>
                      </a:solidFill>
                      <a:prstDash val="solid"/>
                      <a:round/>
                      <a:headEnd type="none" w="med" len="med"/>
                      <a:tailEnd type="none" w="med" len="med"/>
                    </a:lnL>
                    <a:gradFill flip="none" rotWithShape="1">
                      <a:gsLst>
                        <a:gs pos="0">
                          <a:schemeClr val="tx1">
                            <a:lumMod val="50000"/>
                            <a:lumOff val="50000"/>
                            <a:alpha val="75000"/>
                          </a:schemeClr>
                        </a:gs>
                        <a:gs pos="50000">
                          <a:schemeClr val="bg1">
                            <a:lumMod val="50000"/>
                            <a:alpha val="75000"/>
                          </a:schemeClr>
                        </a:gs>
                        <a:gs pos="100000">
                          <a:schemeClr val="tx1">
                            <a:lumMod val="50000"/>
                            <a:lumOff val="50000"/>
                            <a:alpha val="75000"/>
                          </a:schemeClr>
                        </a:gs>
                      </a:gsLst>
                      <a:lin ang="10800000" scaled="1"/>
                      <a:tileRect/>
                    </a:gradFill>
                  </a:tcPr>
                </a:tc>
                <a:extLst>
                  <a:ext uri="{0D108BD9-81ED-4DB2-BD59-A6C34878D82A}">
                    <a16:rowId xmlns:a16="http://schemas.microsoft.com/office/drawing/2014/main" val="1276306625"/>
                  </a:ext>
                </a:extLst>
              </a:tr>
              <a:tr h="440082">
                <a:tc>
                  <a:txBody>
                    <a:bodyPr/>
                    <a:lstStyle/>
                    <a:p>
                      <a:pPr algn="ctr">
                        <a:lnSpc>
                          <a:spcPct val="150000"/>
                        </a:lnSpc>
                      </a:pPr>
                      <a:r>
                        <a:rPr lang="en-US" sz="2000" b="1" dirty="0">
                          <a:solidFill>
                            <a:schemeClr val="bg1"/>
                          </a:solidFill>
                        </a:rPr>
                        <a:t>Diameter</a:t>
                      </a:r>
                    </a:p>
                  </a:txBody>
                  <a:tcPr anchor="ctr">
                    <a:lnR w="28575"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gradFill flip="none" rotWithShape="1">
                      <a:gsLst>
                        <a:gs pos="0">
                          <a:schemeClr val="accent1">
                            <a:shade val="30000"/>
                            <a:satMod val="115000"/>
                            <a:alpha val="50000"/>
                          </a:schemeClr>
                        </a:gs>
                        <a:gs pos="50000">
                          <a:schemeClr val="accent1">
                            <a:shade val="67500"/>
                            <a:satMod val="115000"/>
                            <a:alpha val="50000"/>
                          </a:schemeClr>
                        </a:gs>
                        <a:gs pos="100000">
                          <a:schemeClr val="accent1">
                            <a:shade val="100000"/>
                            <a:satMod val="115000"/>
                            <a:alpha val="50000"/>
                          </a:schemeClr>
                        </a:gs>
                      </a:gsLst>
                      <a:path path="circle">
                        <a:fillToRect l="100000" b="100000"/>
                      </a:path>
                      <a:tileRect t="-100000" r="-100000"/>
                    </a:gradFill>
                  </a:tcPr>
                </a:tc>
                <a:tc>
                  <a:txBody>
                    <a:bodyPr/>
                    <a:lstStyle/>
                    <a:p>
                      <a:pPr algn="ctr">
                        <a:lnSpc>
                          <a:spcPct val="150000"/>
                        </a:lnSpc>
                      </a:pPr>
                      <a:r>
                        <a:rPr lang="en-US" sz="2400" dirty="0">
                          <a:solidFill>
                            <a:schemeClr val="bg1"/>
                          </a:solidFill>
                        </a:rPr>
                        <a:t>81</a:t>
                      </a:r>
                    </a:p>
                  </a:txBody>
                  <a:tcPr anchor="ctr">
                    <a:lnL w="28575"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gradFill flip="none" rotWithShape="1">
                      <a:gsLst>
                        <a:gs pos="0">
                          <a:schemeClr val="tx1">
                            <a:lumMod val="50000"/>
                            <a:lumOff val="50000"/>
                            <a:alpha val="75000"/>
                          </a:schemeClr>
                        </a:gs>
                        <a:gs pos="50000">
                          <a:schemeClr val="bg1">
                            <a:lumMod val="50000"/>
                            <a:alpha val="75000"/>
                          </a:schemeClr>
                        </a:gs>
                        <a:gs pos="100000">
                          <a:schemeClr val="tx1">
                            <a:lumMod val="50000"/>
                            <a:lumOff val="50000"/>
                            <a:alpha val="75000"/>
                          </a:schemeClr>
                        </a:gs>
                      </a:gsLst>
                      <a:lin ang="10800000" scaled="1"/>
                      <a:tileRect/>
                    </a:gradFill>
                  </a:tcPr>
                </a:tc>
                <a:tc>
                  <a:txBody>
                    <a:bodyPr/>
                    <a:lstStyle/>
                    <a:p>
                      <a:pPr algn="ctr">
                        <a:lnSpc>
                          <a:spcPct val="150000"/>
                        </a:lnSpc>
                      </a:pPr>
                      <a:r>
                        <a:rPr lang="en-US" sz="2400" dirty="0">
                          <a:solidFill>
                            <a:schemeClr val="bg1"/>
                          </a:solidFill>
                        </a:rPr>
                        <a:t>30</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gradFill flip="none" rotWithShape="1">
                      <a:gsLst>
                        <a:gs pos="0">
                          <a:schemeClr val="tx1">
                            <a:lumMod val="50000"/>
                            <a:lumOff val="50000"/>
                            <a:alpha val="75000"/>
                          </a:schemeClr>
                        </a:gs>
                        <a:gs pos="50000">
                          <a:schemeClr val="bg1">
                            <a:lumMod val="50000"/>
                            <a:alpha val="75000"/>
                          </a:schemeClr>
                        </a:gs>
                        <a:gs pos="100000">
                          <a:schemeClr val="tx1">
                            <a:lumMod val="50000"/>
                            <a:lumOff val="50000"/>
                            <a:alpha val="75000"/>
                          </a:schemeClr>
                        </a:gs>
                      </a:gsLst>
                      <a:lin ang="10800000" scaled="1"/>
                      <a:tileRect/>
                    </a:gradFill>
                  </a:tcPr>
                </a:tc>
                <a:tc>
                  <a:txBody>
                    <a:bodyPr/>
                    <a:lstStyle/>
                    <a:p>
                      <a:pPr algn="ctr">
                        <a:lnSpc>
                          <a:spcPct val="150000"/>
                        </a:lnSpc>
                      </a:pPr>
                      <a:r>
                        <a:rPr lang="en-US" sz="2400" dirty="0">
                          <a:solidFill>
                            <a:schemeClr val="bg1"/>
                          </a:solidFill>
                        </a:rPr>
                        <a:t>7</a:t>
                      </a:r>
                    </a:p>
                  </a:txBody>
                  <a:tcPr anchor="ctr">
                    <a:lnL w="12700" cap="flat" cmpd="sng" algn="ctr">
                      <a:solidFill>
                        <a:schemeClr val="bg1"/>
                      </a:solidFill>
                      <a:prstDash val="solid"/>
                      <a:round/>
                      <a:headEnd type="none" w="med" len="med"/>
                      <a:tailEnd type="none" w="med" len="med"/>
                    </a:lnL>
                    <a:lnB w="12700" cap="flat" cmpd="sng" algn="ctr">
                      <a:solidFill>
                        <a:schemeClr val="bg1"/>
                      </a:solidFill>
                      <a:prstDash val="solid"/>
                      <a:round/>
                      <a:headEnd type="none" w="med" len="med"/>
                      <a:tailEnd type="none" w="med" len="med"/>
                    </a:lnB>
                    <a:gradFill flip="none" rotWithShape="1">
                      <a:gsLst>
                        <a:gs pos="0">
                          <a:schemeClr val="tx1">
                            <a:lumMod val="50000"/>
                            <a:lumOff val="50000"/>
                            <a:alpha val="75000"/>
                          </a:schemeClr>
                        </a:gs>
                        <a:gs pos="50000">
                          <a:schemeClr val="bg1">
                            <a:lumMod val="50000"/>
                            <a:alpha val="75000"/>
                          </a:schemeClr>
                        </a:gs>
                        <a:gs pos="100000">
                          <a:schemeClr val="tx1">
                            <a:lumMod val="50000"/>
                            <a:lumOff val="50000"/>
                            <a:alpha val="75000"/>
                          </a:schemeClr>
                        </a:gs>
                      </a:gsLst>
                      <a:lin ang="10800000" scaled="1"/>
                      <a:tileRect/>
                    </a:gradFill>
                  </a:tcPr>
                </a:tc>
                <a:extLst>
                  <a:ext uri="{0D108BD9-81ED-4DB2-BD59-A6C34878D82A}">
                    <a16:rowId xmlns:a16="http://schemas.microsoft.com/office/drawing/2014/main" val="1410937527"/>
                  </a:ext>
                </a:extLst>
              </a:tr>
              <a:tr h="138213">
                <a:tc>
                  <a:txBody>
                    <a:bodyPr/>
                    <a:lstStyle/>
                    <a:p>
                      <a:pPr algn="ctr">
                        <a:lnSpc>
                          <a:spcPct val="150000"/>
                        </a:lnSpc>
                      </a:pPr>
                      <a:r>
                        <a:rPr lang="en-US" sz="2000" b="1" dirty="0">
                          <a:solidFill>
                            <a:schemeClr val="bg1"/>
                          </a:solidFill>
                        </a:rPr>
                        <a:t>Path</a:t>
                      </a:r>
                    </a:p>
                  </a:txBody>
                  <a:tcPr anchor="ctr">
                    <a:lnR w="28575"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gradFill flip="none" rotWithShape="1">
                      <a:gsLst>
                        <a:gs pos="0">
                          <a:schemeClr val="accent1">
                            <a:shade val="30000"/>
                            <a:satMod val="115000"/>
                            <a:alpha val="50000"/>
                          </a:schemeClr>
                        </a:gs>
                        <a:gs pos="50000">
                          <a:schemeClr val="accent1">
                            <a:shade val="67500"/>
                            <a:satMod val="115000"/>
                            <a:alpha val="50000"/>
                          </a:schemeClr>
                        </a:gs>
                        <a:gs pos="100000">
                          <a:schemeClr val="accent1">
                            <a:shade val="100000"/>
                            <a:satMod val="115000"/>
                            <a:alpha val="50000"/>
                          </a:schemeClr>
                        </a:gs>
                      </a:gsLst>
                      <a:path path="circle">
                        <a:fillToRect l="100000" b="100000"/>
                      </a:path>
                      <a:tileRect t="-100000" r="-100000"/>
                    </a:gradFill>
                  </a:tcPr>
                </a:tc>
                <a:tc>
                  <a:txBody>
                    <a:bodyPr/>
                    <a:lstStyle/>
                    <a:p>
                      <a:pPr algn="ctr">
                        <a:lnSpc>
                          <a:spcPct val="150000"/>
                        </a:lnSpc>
                      </a:pPr>
                      <a:r>
                        <a:rPr lang="en-US" sz="2400" dirty="0">
                          <a:solidFill>
                            <a:schemeClr val="bg1"/>
                          </a:solidFill>
                        </a:rPr>
                        <a:t>San Diego…Miami</a:t>
                      </a:r>
                    </a:p>
                  </a:txBody>
                  <a:tcPr anchor="ctr">
                    <a:lnL w="28575"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gradFill flip="none" rotWithShape="1">
                      <a:gsLst>
                        <a:gs pos="0">
                          <a:schemeClr val="tx1">
                            <a:lumMod val="50000"/>
                            <a:lumOff val="50000"/>
                            <a:alpha val="75000"/>
                          </a:schemeClr>
                        </a:gs>
                        <a:gs pos="50000">
                          <a:schemeClr val="bg1">
                            <a:lumMod val="50000"/>
                            <a:alpha val="75000"/>
                          </a:schemeClr>
                        </a:gs>
                        <a:gs pos="100000">
                          <a:schemeClr val="tx1">
                            <a:lumMod val="50000"/>
                            <a:lumOff val="50000"/>
                            <a:alpha val="75000"/>
                          </a:schemeClr>
                        </a:gs>
                      </a:gsLst>
                      <a:lin ang="10800000" scaled="1"/>
                      <a:tileRect/>
                    </a:gradFill>
                  </a:tcPr>
                </a:tc>
                <a:tc>
                  <a:txBody>
                    <a:bodyPr/>
                    <a:lstStyle/>
                    <a:p>
                      <a:pPr algn="ctr">
                        <a:lnSpc>
                          <a:spcPct val="150000"/>
                        </a:lnSpc>
                      </a:pPr>
                      <a:r>
                        <a:rPr lang="en-US" sz="2400" dirty="0">
                          <a:solidFill>
                            <a:schemeClr val="bg1"/>
                          </a:solidFill>
                        </a:rPr>
                        <a:t>San Diego…Miami</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gradFill flip="none" rotWithShape="1">
                      <a:gsLst>
                        <a:gs pos="0">
                          <a:schemeClr val="tx1">
                            <a:lumMod val="50000"/>
                            <a:lumOff val="50000"/>
                            <a:alpha val="75000"/>
                          </a:schemeClr>
                        </a:gs>
                        <a:gs pos="50000">
                          <a:schemeClr val="bg1">
                            <a:lumMod val="50000"/>
                            <a:alpha val="75000"/>
                          </a:schemeClr>
                        </a:gs>
                        <a:gs pos="100000">
                          <a:schemeClr val="tx1">
                            <a:lumMod val="50000"/>
                            <a:lumOff val="50000"/>
                            <a:alpha val="75000"/>
                          </a:schemeClr>
                        </a:gs>
                      </a:gsLst>
                      <a:lin ang="10800000" scaled="1"/>
                      <a:tileRect/>
                    </a:gradFill>
                  </a:tcPr>
                </a:tc>
                <a:tc>
                  <a:txBody>
                    <a:bodyPr/>
                    <a:lstStyle/>
                    <a:p>
                      <a:pPr algn="ctr">
                        <a:lnSpc>
                          <a:spcPct val="150000"/>
                        </a:lnSpc>
                      </a:pPr>
                      <a:r>
                        <a:rPr lang="en-US" sz="2400" dirty="0">
                          <a:solidFill>
                            <a:schemeClr val="bg1"/>
                          </a:solidFill>
                        </a:rPr>
                        <a:t>Irvine, CA…Ontario, CA</a:t>
                      </a:r>
                    </a:p>
                  </a:txBody>
                  <a:tcPr anchor="ct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gradFill flip="none" rotWithShape="1">
                      <a:gsLst>
                        <a:gs pos="0">
                          <a:schemeClr val="tx1">
                            <a:lumMod val="50000"/>
                            <a:lumOff val="50000"/>
                            <a:alpha val="75000"/>
                          </a:schemeClr>
                        </a:gs>
                        <a:gs pos="50000">
                          <a:schemeClr val="bg1">
                            <a:lumMod val="50000"/>
                            <a:alpha val="75000"/>
                          </a:schemeClr>
                        </a:gs>
                        <a:gs pos="100000">
                          <a:schemeClr val="tx1">
                            <a:lumMod val="50000"/>
                            <a:lumOff val="50000"/>
                            <a:alpha val="75000"/>
                          </a:schemeClr>
                        </a:gs>
                      </a:gsLst>
                      <a:lin ang="10800000" scaled="1"/>
                      <a:tileRect/>
                    </a:gradFill>
                  </a:tcPr>
                </a:tc>
                <a:extLst>
                  <a:ext uri="{0D108BD9-81ED-4DB2-BD59-A6C34878D82A}">
                    <a16:rowId xmlns:a16="http://schemas.microsoft.com/office/drawing/2014/main" val="1359928602"/>
                  </a:ext>
                </a:extLst>
              </a:tr>
            </a:tbl>
          </a:graphicData>
        </a:graphic>
      </p:graphicFrame>
    </p:spTree>
    <p:extLst>
      <p:ext uri="{BB962C8B-B14F-4D97-AF65-F5344CB8AC3E}">
        <p14:creationId xmlns:p14="http://schemas.microsoft.com/office/powerpoint/2010/main" val="2776682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
                                            <p:txEl>
                                              <p:pRg st="0" end="0"/>
                                            </p:txEl>
                                          </p:spTgt>
                                        </p:tgtEl>
                                        <p:attrNameLst>
                                          <p:attrName>style.visibility</p:attrName>
                                        </p:attrNameLst>
                                      </p:cBhvr>
                                      <p:to>
                                        <p:strVal val="visible"/>
                                      </p:to>
                                    </p:set>
                                    <p:animEffect transition="in" filter="fade">
                                      <p:cBhvr>
                                        <p:cTn id="7" dur="500"/>
                                        <p:tgtEl>
                                          <p:spTgt spid="2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5">
                                            <p:txEl>
                                              <p:pRg st="1" end="1"/>
                                            </p:txEl>
                                          </p:spTgt>
                                        </p:tgtEl>
                                        <p:attrNameLst>
                                          <p:attrName>style.visibility</p:attrName>
                                        </p:attrNameLst>
                                      </p:cBhvr>
                                      <p:to>
                                        <p:strVal val="visible"/>
                                      </p:to>
                                    </p:set>
                                    <p:animEffect transition="in" filter="fade">
                                      <p:cBhvr>
                                        <p:cTn id="12" dur="500"/>
                                        <p:tgtEl>
                                          <p:spTgt spid="2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5">
                                            <p:txEl>
                                              <p:pRg st="2" end="2"/>
                                            </p:txEl>
                                          </p:spTgt>
                                        </p:tgtEl>
                                        <p:attrNameLst>
                                          <p:attrName>style.visibility</p:attrName>
                                        </p:attrNameLst>
                                      </p:cBhvr>
                                      <p:to>
                                        <p:strVal val="visible"/>
                                      </p:to>
                                    </p:set>
                                    <p:animEffect transition="in" filter="fade">
                                      <p:cBhvr>
                                        <p:cTn id="17" dur="500"/>
                                        <p:tgtEl>
                                          <p:spTgt spid="2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5">
                                            <p:txEl>
                                              <p:pRg st="3" end="3"/>
                                            </p:txEl>
                                          </p:spTgt>
                                        </p:tgtEl>
                                        <p:attrNameLst>
                                          <p:attrName>style.visibility</p:attrName>
                                        </p:attrNameLst>
                                      </p:cBhvr>
                                      <p:to>
                                        <p:strVal val="visible"/>
                                      </p:to>
                                    </p:set>
                                    <p:animEffect transition="in" filter="fade">
                                      <p:cBhvr>
                                        <p:cTn id="22" dur="500"/>
                                        <p:tgtEl>
                                          <p:spTgt spid="2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5">
                                            <p:txEl>
                                              <p:pRg st="4" end="4"/>
                                            </p:txEl>
                                          </p:spTgt>
                                        </p:tgtEl>
                                        <p:attrNameLst>
                                          <p:attrName>style.visibility</p:attrName>
                                        </p:attrNameLst>
                                      </p:cBhvr>
                                      <p:to>
                                        <p:strVal val="visible"/>
                                      </p:to>
                                    </p:set>
                                    <p:animEffect transition="in" filter="fade">
                                      <p:cBhvr>
                                        <p:cTn id="27" dur="500"/>
                                        <p:tgtEl>
                                          <p:spTgt spid="2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phere of mesh and nodes">
            <a:extLst>
              <a:ext uri="{FF2B5EF4-FFF2-40B4-BE49-F238E27FC236}">
                <a16:creationId xmlns:a16="http://schemas.microsoft.com/office/drawing/2014/main" id="{43DA4ED9-2509-7F4E-14FE-D8F58DEFA0B1}"/>
              </a:ext>
            </a:extLst>
          </p:cNvPr>
          <p:cNvPicPr>
            <a:picLocks noChangeAspect="1"/>
          </p:cNvPicPr>
          <p:nvPr/>
        </p:nvPicPr>
        <p:blipFill rotWithShape="1">
          <a:blip r:embed="rId2"/>
          <a:srcRect t="2677" b="22323"/>
          <a:stretch/>
        </p:blipFill>
        <p:spPr>
          <a:xfrm>
            <a:off x="-3792" y="0"/>
            <a:ext cx="12191979" cy="6858000"/>
          </a:xfrm>
          <a:prstGeom prst="rect">
            <a:avLst/>
          </a:prstGeom>
        </p:spPr>
      </p:pic>
      <p:sp>
        <p:nvSpPr>
          <p:cNvPr id="5" name="Rectangle 4">
            <a:extLst>
              <a:ext uri="{FF2B5EF4-FFF2-40B4-BE49-F238E27FC236}">
                <a16:creationId xmlns:a16="http://schemas.microsoft.com/office/drawing/2014/main" id="{BB07656C-5736-4B26-694E-335650A5EFF0}"/>
              </a:ext>
            </a:extLst>
          </p:cNvPr>
          <p:cNvSpPr/>
          <p:nvPr/>
        </p:nvSpPr>
        <p:spPr>
          <a:xfrm>
            <a:off x="4162951" y="1770962"/>
            <a:ext cx="8029026" cy="5087038"/>
          </a:xfrm>
          <a:prstGeom prst="rect">
            <a:avLst/>
          </a:prstGeom>
          <a:gradFill flip="none" rotWithShape="1">
            <a:gsLst>
              <a:gs pos="0">
                <a:schemeClr val="tx1">
                  <a:alpha val="75000"/>
                </a:schemeClr>
              </a:gs>
              <a:gs pos="75000">
                <a:schemeClr val="tx1">
                  <a:alpha val="75000"/>
                </a:schemeClr>
              </a:gs>
              <a:gs pos="100000">
                <a:srgbClr val="000000">
                  <a:alpha val="0"/>
                </a:srgbClr>
              </a:gs>
            </a:gsLst>
            <a:path path="rect">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616C5AE-816A-C82D-3539-D726E9C0C073}"/>
              </a:ext>
            </a:extLst>
          </p:cNvPr>
          <p:cNvSpPr>
            <a:spLocks noGrp="1"/>
          </p:cNvSpPr>
          <p:nvPr>
            <p:ph type="title"/>
          </p:nvPr>
        </p:nvSpPr>
        <p:spPr>
          <a:xfrm>
            <a:off x="181156" y="146823"/>
            <a:ext cx="10688127" cy="973652"/>
          </a:xfrm>
        </p:spPr>
        <p:txBody>
          <a:bodyPr vert="horz" lIns="91440" tIns="45720" rIns="91440" bIns="45720" rtlCol="0" anchor="t">
            <a:normAutofit/>
          </a:bodyPr>
          <a:lstStyle/>
          <a:p>
            <a:pPr algn="just"/>
            <a:r>
              <a:rPr lang="en-US" sz="5400" dirty="0">
                <a:ln w="12700" cap="rnd">
                  <a:solidFill>
                    <a:schemeClr val="bg1">
                      <a:alpha val="80000"/>
                    </a:schemeClr>
                  </a:solidFill>
                </a:ln>
                <a:gradFill>
                  <a:gsLst>
                    <a:gs pos="100000">
                      <a:schemeClr val="accent3">
                        <a:lumMod val="50000"/>
                        <a:alpha val="68000"/>
                      </a:schemeClr>
                    </a:gs>
                    <a:gs pos="0">
                      <a:schemeClr val="accent1"/>
                    </a:gs>
                  </a:gsLst>
                  <a:lin ang="0" scaled="1"/>
                </a:gradFill>
              </a:rPr>
              <a:t>Degree Distribution</a:t>
            </a:r>
            <a:endParaRPr lang="en-US" dirty="0">
              <a:solidFill>
                <a:srgbClr val="FFFFFF"/>
              </a:solidFill>
            </a:endParaRPr>
          </a:p>
        </p:txBody>
      </p:sp>
      <p:pic>
        <p:nvPicPr>
          <p:cNvPr id="2054" name="Picture 6">
            <a:extLst>
              <a:ext uri="{FF2B5EF4-FFF2-40B4-BE49-F238E27FC236}">
                <a16:creationId xmlns:a16="http://schemas.microsoft.com/office/drawing/2014/main" id="{33C34418-D68F-B151-571F-1869E6C9C77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0000"/>
          <a:stretch/>
        </p:blipFill>
        <p:spPr bwMode="auto">
          <a:xfrm>
            <a:off x="4151438" y="1120475"/>
            <a:ext cx="3889101" cy="297180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302B125E-5C76-8D9C-3191-5AECFCB3289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50000"/>
          <a:stretch/>
        </p:blipFill>
        <p:spPr bwMode="auto">
          <a:xfrm>
            <a:off x="8171707" y="3680190"/>
            <a:ext cx="3889093" cy="2971800"/>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a:extLst>
              <a:ext uri="{FF2B5EF4-FFF2-40B4-BE49-F238E27FC236}">
                <a16:creationId xmlns:a16="http://schemas.microsoft.com/office/drawing/2014/main" id="{F37E70DF-7E7D-8CBB-221A-C77C43F90A0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50000"/>
          <a:stretch/>
        </p:blipFill>
        <p:spPr bwMode="auto">
          <a:xfrm>
            <a:off x="131169" y="3739377"/>
            <a:ext cx="3889100" cy="2971800"/>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144C58F4-A8FE-7A00-AAAE-D7112F7D9657}"/>
              </a:ext>
            </a:extLst>
          </p:cNvPr>
          <p:cNvSpPr txBox="1"/>
          <p:nvPr/>
        </p:nvSpPr>
        <p:spPr>
          <a:xfrm>
            <a:off x="8171707" y="474144"/>
            <a:ext cx="3404942" cy="646331"/>
          </a:xfrm>
          <a:prstGeom prst="rect">
            <a:avLst/>
          </a:prstGeom>
          <a:noFill/>
        </p:spPr>
        <p:txBody>
          <a:bodyPr wrap="square" rtlCol="0">
            <a:spAutoFit/>
          </a:bodyPr>
          <a:lstStyle/>
          <a:p>
            <a:r>
              <a:rPr lang="en-US" dirty="0">
                <a:solidFill>
                  <a:schemeClr val="bg1"/>
                </a:solidFill>
              </a:rPr>
              <a:t>Even Degreed Nodes &gt; Odd Degreed Nodes</a:t>
            </a:r>
          </a:p>
        </p:txBody>
      </p:sp>
      <p:cxnSp>
        <p:nvCxnSpPr>
          <p:cNvPr id="20" name="Straight Arrow Connector 19">
            <a:extLst>
              <a:ext uri="{FF2B5EF4-FFF2-40B4-BE49-F238E27FC236}">
                <a16:creationId xmlns:a16="http://schemas.microsoft.com/office/drawing/2014/main" id="{C8D8FE0F-6CB3-B1FF-BD7A-35F6D74B1B48}"/>
              </a:ext>
            </a:extLst>
          </p:cNvPr>
          <p:cNvCxnSpPr>
            <a:cxnSpLocks/>
            <a:stCxn id="18" idx="1"/>
          </p:cNvCxnSpPr>
          <p:nvPr/>
        </p:nvCxnSpPr>
        <p:spPr>
          <a:xfrm flipH="1">
            <a:off x="5253487" y="797310"/>
            <a:ext cx="2918220" cy="1074622"/>
          </a:xfrm>
          <a:prstGeom prst="straightConnector1">
            <a:avLst/>
          </a:prstGeom>
          <a:ln w="19050">
            <a:solidFill>
              <a:srgbClr val="FF0000"/>
            </a:solidFill>
            <a:headEnd type="diamond"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7F6E6CE5-A6AA-F375-864F-7EE419D18F44}"/>
              </a:ext>
            </a:extLst>
          </p:cNvPr>
          <p:cNvCxnSpPr>
            <a:cxnSpLocks/>
            <a:stCxn id="18" idx="1"/>
          </p:cNvCxnSpPr>
          <p:nvPr/>
        </p:nvCxnSpPr>
        <p:spPr>
          <a:xfrm flipH="1">
            <a:off x="5417389" y="797310"/>
            <a:ext cx="2754318" cy="2278888"/>
          </a:xfrm>
          <a:prstGeom prst="straightConnector1">
            <a:avLst/>
          </a:prstGeom>
          <a:ln w="19050">
            <a:solidFill>
              <a:srgbClr val="FF0000"/>
            </a:solidFill>
            <a:headEnd type="diamond"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29E27FC3-60EE-C883-63F0-46E17F600FB2}"/>
              </a:ext>
            </a:extLst>
          </p:cNvPr>
          <p:cNvCxnSpPr>
            <a:cxnSpLocks/>
            <a:stCxn id="18" idx="1"/>
          </p:cNvCxnSpPr>
          <p:nvPr/>
        </p:nvCxnSpPr>
        <p:spPr>
          <a:xfrm flipH="1">
            <a:off x="5702060" y="797310"/>
            <a:ext cx="2469647" cy="2676870"/>
          </a:xfrm>
          <a:prstGeom prst="straightConnector1">
            <a:avLst/>
          </a:prstGeom>
          <a:ln w="19050">
            <a:solidFill>
              <a:srgbClr val="FF0000"/>
            </a:solidFill>
            <a:headEnd type="diamond"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21EB2297-88BA-3951-FF8C-68F21EEF0513}"/>
              </a:ext>
            </a:extLst>
          </p:cNvPr>
          <p:cNvCxnSpPr>
            <a:cxnSpLocks/>
            <a:stCxn id="18" idx="1"/>
          </p:cNvCxnSpPr>
          <p:nvPr/>
        </p:nvCxnSpPr>
        <p:spPr>
          <a:xfrm flipH="1">
            <a:off x="6095988" y="797310"/>
            <a:ext cx="2075719" cy="2831354"/>
          </a:xfrm>
          <a:prstGeom prst="straightConnector1">
            <a:avLst/>
          </a:prstGeom>
          <a:ln w="19050">
            <a:solidFill>
              <a:srgbClr val="FF0000"/>
            </a:solidFill>
            <a:headEnd type="diamond"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0C8777D3-2AF2-71B1-7C13-3E6DE96650AD}"/>
              </a:ext>
            </a:extLst>
          </p:cNvPr>
          <p:cNvCxnSpPr>
            <a:cxnSpLocks/>
            <a:stCxn id="18" idx="1"/>
          </p:cNvCxnSpPr>
          <p:nvPr/>
        </p:nvCxnSpPr>
        <p:spPr>
          <a:xfrm flipH="1">
            <a:off x="6400800" y="797310"/>
            <a:ext cx="1770907" cy="2882880"/>
          </a:xfrm>
          <a:prstGeom prst="straightConnector1">
            <a:avLst/>
          </a:prstGeom>
          <a:ln w="19050">
            <a:solidFill>
              <a:srgbClr val="FF0000"/>
            </a:solidFill>
            <a:headEnd type="diamond"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A85C4B15-2A60-73DF-3414-15C2EAE79DF3}"/>
              </a:ext>
            </a:extLst>
          </p:cNvPr>
          <p:cNvCxnSpPr>
            <a:cxnSpLocks/>
            <a:stCxn id="18" idx="1"/>
          </p:cNvCxnSpPr>
          <p:nvPr/>
        </p:nvCxnSpPr>
        <p:spPr>
          <a:xfrm flipH="1">
            <a:off x="6712597" y="797310"/>
            <a:ext cx="1459110" cy="2882880"/>
          </a:xfrm>
          <a:prstGeom prst="straightConnector1">
            <a:avLst/>
          </a:prstGeom>
          <a:ln w="19050">
            <a:solidFill>
              <a:srgbClr val="FF0000"/>
            </a:solidFill>
            <a:headEnd type="diamond"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71EBE2C8-456C-E550-1690-FB0BFC34490C}"/>
              </a:ext>
            </a:extLst>
          </p:cNvPr>
          <p:cNvCxnSpPr>
            <a:cxnSpLocks/>
            <a:stCxn id="18" idx="1"/>
          </p:cNvCxnSpPr>
          <p:nvPr/>
        </p:nvCxnSpPr>
        <p:spPr>
          <a:xfrm flipH="1">
            <a:off x="7013275" y="797310"/>
            <a:ext cx="1158432" cy="2882880"/>
          </a:xfrm>
          <a:prstGeom prst="straightConnector1">
            <a:avLst/>
          </a:prstGeom>
          <a:ln w="19050">
            <a:solidFill>
              <a:srgbClr val="FF0000"/>
            </a:solidFill>
            <a:headEnd type="diamond"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C4A1361F-0D9D-D70C-8EC1-9A0105121D0B}"/>
              </a:ext>
            </a:extLst>
          </p:cNvPr>
          <p:cNvCxnSpPr>
            <a:cxnSpLocks/>
            <a:stCxn id="18" idx="1"/>
          </p:cNvCxnSpPr>
          <p:nvPr/>
        </p:nvCxnSpPr>
        <p:spPr>
          <a:xfrm flipH="1">
            <a:off x="7660257" y="797310"/>
            <a:ext cx="511450" cy="2882880"/>
          </a:xfrm>
          <a:prstGeom prst="straightConnector1">
            <a:avLst/>
          </a:prstGeom>
          <a:ln w="19050">
            <a:solidFill>
              <a:srgbClr val="FF0000"/>
            </a:solidFill>
            <a:headEnd type="diamond"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AA80F2AB-00DD-DCE1-65F7-93306CF89D17}"/>
              </a:ext>
            </a:extLst>
          </p:cNvPr>
          <p:cNvSpPr txBox="1"/>
          <p:nvPr/>
        </p:nvSpPr>
        <p:spPr>
          <a:xfrm>
            <a:off x="4151437" y="4390018"/>
            <a:ext cx="3597872" cy="1754326"/>
          </a:xfrm>
          <a:prstGeom prst="rect">
            <a:avLst/>
          </a:prstGeom>
          <a:noFill/>
        </p:spPr>
        <p:txBody>
          <a:bodyPr wrap="square" rtlCol="0">
            <a:spAutoFit/>
          </a:bodyPr>
          <a:lstStyle/>
          <a:p>
            <a:pPr marL="285750" indent="-285750">
              <a:buFont typeface="Courier New" panose="02070309020205020404" pitchFamily="49" charset="0"/>
              <a:buChar char="o"/>
            </a:pPr>
            <a:r>
              <a:rPr lang="en-US" dirty="0">
                <a:solidFill>
                  <a:schemeClr val="bg1"/>
                </a:solidFill>
              </a:rPr>
              <a:t>203 nodes with degree 0</a:t>
            </a:r>
          </a:p>
          <a:p>
            <a:pPr marL="742950" lvl="1" indent="-285750">
              <a:buFont typeface="Courier New" panose="02070309020205020404" pitchFamily="49" charset="0"/>
              <a:buChar char="o"/>
            </a:pPr>
            <a:r>
              <a:rPr lang="en-US" dirty="0">
                <a:solidFill>
                  <a:schemeClr val="bg1"/>
                </a:solidFill>
              </a:rPr>
              <a:t>Cities that do not have train stations</a:t>
            </a:r>
          </a:p>
          <a:p>
            <a:pPr marL="285750" indent="-285750">
              <a:buFont typeface="Courier New" panose="02070309020205020404" pitchFamily="49" charset="0"/>
              <a:buChar char="o"/>
            </a:pPr>
            <a:r>
              <a:rPr lang="en-US" dirty="0">
                <a:solidFill>
                  <a:schemeClr val="bg1"/>
                </a:solidFill>
              </a:rPr>
              <a:t>Odd/Even Pattern Shown</a:t>
            </a:r>
          </a:p>
          <a:p>
            <a:pPr marL="285750" indent="-285750">
              <a:buFont typeface="Courier New" panose="02070309020205020404" pitchFamily="49" charset="0"/>
              <a:buChar char="o"/>
            </a:pPr>
            <a:r>
              <a:rPr lang="en-US" dirty="0">
                <a:solidFill>
                  <a:schemeClr val="bg1"/>
                </a:solidFill>
              </a:rPr>
              <a:t>Higher Degrees?</a:t>
            </a:r>
          </a:p>
          <a:p>
            <a:pPr marL="742950" lvl="1" indent="-285750">
              <a:buFont typeface="Courier New" panose="02070309020205020404" pitchFamily="49" charset="0"/>
              <a:buChar char="o"/>
            </a:pPr>
            <a:r>
              <a:rPr lang="en-US" dirty="0">
                <a:solidFill>
                  <a:schemeClr val="bg1"/>
                </a:solidFill>
              </a:rPr>
              <a:t>Self Edges</a:t>
            </a:r>
          </a:p>
        </p:txBody>
      </p:sp>
      <p:sp>
        <p:nvSpPr>
          <p:cNvPr id="2063" name="TextBox 2062">
            <a:extLst>
              <a:ext uri="{FF2B5EF4-FFF2-40B4-BE49-F238E27FC236}">
                <a16:creationId xmlns:a16="http://schemas.microsoft.com/office/drawing/2014/main" id="{FF3CC909-1076-CE4E-FE4F-05161E60A704}"/>
              </a:ext>
            </a:extLst>
          </p:cNvPr>
          <p:cNvSpPr txBox="1"/>
          <p:nvPr/>
        </p:nvSpPr>
        <p:spPr>
          <a:xfrm>
            <a:off x="373245" y="1009221"/>
            <a:ext cx="3404942" cy="369332"/>
          </a:xfrm>
          <a:prstGeom prst="rect">
            <a:avLst/>
          </a:prstGeom>
          <a:noFill/>
        </p:spPr>
        <p:txBody>
          <a:bodyPr wrap="square" rtlCol="0">
            <a:spAutoFit/>
          </a:bodyPr>
          <a:lstStyle/>
          <a:p>
            <a:r>
              <a:rPr lang="en-US" dirty="0">
                <a:solidFill>
                  <a:schemeClr val="bg1"/>
                </a:solidFill>
              </a:rPr>
              <a:t>All nodes have degree &gt; 0</a:t>
            </a:r>
          </a:p>
        </p:txBody>
      </p:sp>
      <p:cxnSp>
        <p:nvCxnSpPr>
          <p:cNvPr id="2064" name="Straight Arrow Connector 2063">
            <a:extLst>
              <a:ext uri="{FF2B5EF4-FFF2-40B4-BE49-F238E27FC236}">
                <a16:creationId xmlns:a16="http://schemas.microsoft.com/office/drawing/2014/main" id="{B152D358-11CD-EEC7-910A-63A778E3FF04}"/>
              </a:ext>
            </a:extLst>
          </p:cNvPr>
          <p:cNvCxnSpPr>
            <a:cxnSpLocks/>
          </p:cNvCxnSpPr>
          <p:nvPr/>
        </p:nvCxnSpPr>
        <p:spPr>
          <a:xfrm>
            <a:off x="3307655" y="1193887"/>
            <a:ext cx="1438220" cy="2482475"/>
          </a:xfrm>
          <a:prstGeom prst="straightConnector1">
            <a:avLst/>
          </a:prstGeom>
          <a:ln w="19050">
            <a:solidFill>
              <a:srgbClr val="FF0000"/>
            </a:solidFill>
            <a:headEnd type="diamond"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068" name="Straight Arrow Connector 2067">
            <a:extLst>
              <a:ext uri="{FF2B5EF4-FFF2-40B4-BE49-F238E27FC236}">
                <a16:creationId xmlns:a16="http://schemas.microsoft.com/office/drawing/2014/main" id="{B11B15EA-C0B4-2563-25C3-B664A9191986}"/>
              </a:ext>
            </a:extLst>
          </p:cNvPr>
          <p:cNvCxnSpPr>
            <a:cxnSpLocks/>
          </p:cNvCxnSpPr>
          <p:nvPr/>
        </p:nvCxnSpPr>
        <p:spPr>
          <a:xfrm flipH="1" flipV="1">
            <a:off x="845389" y="4155290"/>
            <a:ext cx="3306048" cy="442589"/>
          </a:xfrm>
          <a:prstGeom prst="straightConnector1">
            <a:avLst/>
          </a:prstGeom>
          <a:ln w="19050">
            <a:solidFill>
              <a:srgbClr val="FF0000"/>
            </a:solidFill>
            <a:headEnd type="diamond"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072" name="Straight Arrow Connector 2071">
            <a:extLst>
              <a:ext uri="{FF2B5EF4-FFF2-40B4-BE49-F238E27FC236}">
                <a16:creationId xmlns:a16="http://schemas.microsoft.com/office/drawing/2014/main" id="{C477297F-4D8F-803E-B4F7-CEEF5BCB858C}"/>
              </a:ext>
            </a:extLst>
          </p:cNvPr>
          <p:cNvCxnSpPr>
            <a:cxnSpLocks/>
          </p:cNvCxnSpPr>
          <p:nvPr/>
        </p:nvCxnSpPr>
        <p:spPr>
          <a:xfrm flipH="1">
            <a:off x="1086928" y="5433233"/>
            <a:ext cx="3076023" cy="304292"/>
          </a:xfrm>
          <a:prstGeom prst="straightConnector1">
            <a:avLst/>
          </a:prstGeom>
          <a:ln w="19050">
            <a:solidFill>
              <a:srgbClr val="FF0000"/>
            </a:solidFill>
            <a:headEnd type="diamond"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075" name="Straight Arrow Connector 2074">
            <a:extLst>
              <a:ext uri="{FF2B5EF4-FFF2-40B4-BE49-F238E27FC236}">
                <a16:creationId xmlns:a16="http://schemas.microsoft.com/office/drawing/2014/main" id="{38D315B2-753E-C3CD-C939-9A52C4661EFC}"/>
              </a:ext>
            </a:extLst>
          </p:cNvPr>
          <p:cNvCxnSpPr>
            <a:cxnSpLocks/>
          </p:cNvCxnSpPr>
          <p:nvPr/>
        </p:nvCxnSpPr>
        <p:spPr>
          <a:xfrm flipH="1">
            <a:off x="1299714" y="5433233"/>
            <a:ext cx="2863237" cy="610457"/>
          </a:xfrm>
          <a:prstGeom prst="straightConnector1">
            <a:avLst/>
          </a:prstGeom>
          <a:ln w="19050">
            <a:solidFill>
              <a:srgbClr val="FF0000"/>
            </a:solidFill>
            <a:headEnd type="diamond"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077" name="Straight Arrow Connector 2076">
            <a:extLst>
              <a:ext uri="{FF2B5EF4-FFF2-40B4-BE49-F238E27FC236}">
                <a16:creationId xmlns:a16="http://schemas.microsoft.com/office/drawing/2014/main" id="{D68970A7-5478-E088-B4FC-F225C8762E51}"/>
              </a:ext>
            </a:extLst>
          </p:cNvPr>
          <p:cNvCxnSpPr>
            <a:cxnSpLocks/>
          </p:cNvCxnSpPr>
          <p:nvPr/>
        </p:nvCxnSpPr>
        <p:spPr>
          <a:xfrm flipH="1">
            <a:off x="1518249" y="5433233"/>
            <a:ext cx="2633188" cy="774126"/>
          </a:xfrm>
          <a:prstGeom prst="straightConnector1">
            <a:avLst/>
          </a:prstGeom>
          <a:ln w="19050">
            <a:solidFill>
              <a:srgbClr val="FF0000"/>
            </a:solidFill>
            <a:headEnd type="diamond"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080" name="Straight Arrow Connector 2079">
            <a:extLst>
              <a:ext uri="{FF2B5EF4-FFF2-40B4-BE49-F238E27FC236}">
                <a16:creationId xmlns:a16="http://schemas.microsoft.com/office/drawing/2014/main" id="{B8056F22-37E5-535D-9CBF-DA6C71897BDF}"/>
              </a:ext>
            </a:extLst>
          </p:cNvPr>
          <p:cNvCxnSpPr>
            <a:cxnSpLocks/>
          </p:cNvCxnSpPr>
          <p:nvPr/>
        </p:nvCxnSpPr>
        <p:spPr>
          <a:xfrm flipH="1">
            <a:off x="3666226" y="5720619"/>
            <a:ext cx="485211" cy="590766"/>
          </a:xfrm>
          <a:prstGeom prst="straightConnector1">
            <a:avLst/>
          </a:prstGeom>
          <a:ln w="19050">
            <a:solidFill>
              <a:srgbClr val="FF0000"/>
            </a:solidFill>
            <a:headEnd type="diamond"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083" name="Straight Arrow Connector 2082">
            <a:extLst>
              <a:ext uri="{FF2B5EF4-FFF2-40B4-BE49-F238E27FC236}">
                <a16:creationId xmlns:a16="http://schemas.microsoft.com/office/drawing/2014/main" id="{2E165917-B1E4-AC58-A202-4E79AF71790F}"/>
              </a:ext>
            </a:extLst>
          </p:cNvPr>
          <p:cNvCxnSpPr>
            <a:cxnSpLocks/>
          </p:cNvCxnSpPr>
          <p:nvPr/>
        </p:nvCxnSpPr>
        <p:spPr>
          <a:xfrm flipH="1">
            <a:off x="3545457" y="5737525"/>
            <a:ext cx="605980" cy="573860"/>
          </a:xfrm>
          <a:prstGeom prst="straightConnector1">
            <a:avLst/>
          </a:prstGeom>
          <a:ln w="19050">
            <a:solidFill>
              <a:srgbClr val="FF0000"/>
            </a:solidFill>
            <a:headEnd type="diamond"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086" name="Straight Arrow Connector 2085">
            <a:extLst>
              <a:ext uri="{FF2B5EF4-FFF2-40B4-BE49-F238E27FC236}">
                <a16:creationId xmlns:a16="http://schemas.microsoft.com/office/drawing/2014/main" id="{CFC7D6AB-F06A-A659-6D73-352782C279F1}"/>
              </a:ext>
            </a:extLst>
          </p:cNvPr>
          <p:cNvCxnSpPr>
            <a:cxnSpLocks/>
          </p:cNvCxnSpPr>
          <p:nvPr/>
        </p:nvCxnSpPr>
        <p:spPr>
          <a:xfrm flipH="1">
            <a:off x="3460243" y="5731318"/>
            <a:ext cx="691194" cy="558669"/>
          </a:xfrm>
          <a:prstGeom prst="straightConnector1">
            <a:avLst/>
          </a:prstGeom>
          <a:ln w="19050">
            <a:solidFill>
              <a:srgbClr val="FF0000"/>
            </a:solidFill>
            <a:headEnd type="diamond"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85D7E17E-F5F2-F996-5DC3-1861B97E7296}"/>
              </a:ext>
            </a:extLst>
          </p:cNvPr>
          <p:cNvSpPr txBox="1"/>
          <p:nvPr/>
        </p:nvSpPr>
        <p:spPr>
          <a:xfrm>
            <a:off x="8171706" y="1729212"/>
            <a:ext cx="3889093" cy="1477328"/>
          </a:xfrm>
          <a:prstGeom prst="rect">
            <a:avLst/>
          </a:prstGeom>
          <a:noFill/>
        </p:spPr>
        <p:txBody>
          <a:bodyPr wrap="square" rtlCol="0">
            <a:spAutoFit/>
          </a:bodyPr>
          <a:lstStyle/>
          <a:p>
            <a:pPr marL="285750" indent="-285750">
              <a:buFont typeface="Courier New" panose="02070309020205020404" pitchFamily="49" charset="0"/>
              <a:buChar char="o"/>
            </a:pPr>
            <a:r>
              <a:rPr lang="en-US" dirty="0">
                <a:solidFill>
                  <a:schemeClr val="bg1"/>
                </a:solidFill>
              </a:rPr>
              <a:t>242 nodes with degree 0</a:t>
            </a:r>
          </a:p>
          <a:p>
            <a:pPr marL="742950" lvl="1" indent="-285750">
              <a:buFont typeface="Courier New" panose="02070309020205020404" pitchFamily="49" charset="0"/>
              <a:buChar char="o"/>
            </a:pPr>
            <a:r>
              <a:rPr lang="en-US" dirty="0">
                <a:solidFill>
                  <a:schemeClr val="bg1"/>
                </a:solidFill>
              </a:rPr>
              <a:t>Nodes whose neighbors were not included in the sample</a:t>
            </a:r>
          </a:p>
          <a:p>
            <a:pPr marL="285750" indent="-285750">
              <a:buFont typeface="Courier New" panose="02070309020205020404" pitchFamily="49" charset="0"/>
              <a:buChar char="o"/>
            </a:pPr>
            <a:r>
              <a:rPr lang="en-US" dirty="0">
                <a:solidFill>
                  <a:schemeClr val="bg1"/>
                </a:solidFill>
              </a:rPr>
              <a:t>Odd/Even pattern not shown</a:t>
            </a:r>
          </a:p>
        </p:txBody>
      </p:sp>
    </p:spTree>
    <p:extLst>
      <p:ext uri="{BB962C8B-B14F-4D97-AF65-F5344CB8AC3E}">
        <p14:creationId xmlns:p14="http://schemas.microsoft.com/office/powerpoint/2010/main" val="629356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54"/>
                                        </p:tgtEl>
                                        <p:attrNameLst>
                                          <p:attrName>style.visibility</p:attrName>
                                        </p:attrNameLst>
                                      </p:cBhvr>
                                      <p:to>
                                        <p:strVal val="visible"/>
                                      </p:to>
                                    </p:set>
                                    <p:animEffect transition="in" filter="fade">
                                      <p:cBhvr>
                                        <p:cTn id="7" dur="500"/>
                                        <p:tgtEl>
                                          <p:spTgt spid="205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58"/>
                                        </p:tgtEl>
                                        <p:attrNameLst>
                                          <p:attrName>style.visibility</p:attrName>
                                        </p:attrNameLst>
                                      </p:cBhvr>
                                      <p:to>
                                        <p:strVal val="visible"/>
                                      </p:to>
                                    </p:set>
                                    <p:animEffect transition="in" filter="fade">
                                      <p:cBhvr>
                                        <p:cTn id="12" dur="500"/>
                                        <p:tgtEl>
                                          <p:spTgt spid="205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056"/>
                                        </p:tgtEl>
                                        <p:attrNameLst>
                                          <p:attrName>style.visibility</p:attrName>
                                        </p:attrNameLst>
                                      </p:cBhvr>
                                      <p:to>
                                        <p:strVal val="visible"/>
                                      </p:to>
                                    </p:set>
                                    <p:animEffect transition="in" filter="fade">
                                      <p:cBhvr>
                                        <p:cTn id="17" dur="500"/>
                                        <p:tgtEl>
                                          <p:spTgt spid="205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064"/>
                                        </p:tgtEl>
                                        <p:attrNameLst>
                                          <p:attrName>style.visibility</p:attrName>
                                        </p:attrNameLst>
                                      </p:cBhvr>
                                      <p:to>
                                        <p:strVal val="visible"/>
                                      </p:to>
                                    </p:set>
                                    <p:animEffect transition="in" filter="fade">
                                      <p:cBhvr>
                                        <p:cTn id="22" dur="500"/>
                                        <p:tgtEl>
                                          <p:spTgt spid="206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063"/>
                                        </p:tgtEl>
                                        <p:attrNameLst>
                                          <p:attrName>style.visibility</p:attrName>
                                        </p:attrNameLst>
                                      </p:cBhvr>
                                      <p:to>
                                        <p:strVal val="visible"/>
                                      </p:to>
                                    </p:set>
                                    <p:animEffect transition="in" filter="fade">
                                      <p:cBhvr>
                                        <p:cTn id="27" dur="500"/>
                                        <p:tgtEl>
                                          <p:spTgt spid="206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3"/>
                                        </p:tgtEl>
                                        <p:attrNameLst>
                                          <p:attrName>style.visibility</p:attrName>
                                        </p:attrNameLst>
                                      </p:cBhvr>
                                      <p:to>
                                        <p:strVal val="visible"/>
                                      </p:to>
                                    </p:set>
                                    <p:animEffect transition="in" filter="fade">
                                      <p:cBhvr>
                                        <p:cTn id="32" dur="500"/>
                                        <p:tgtEl>
                                          <p:spTgt spid="43"/>
                                        </p:tgtEl>
                                      </p:cBhvr>
                                    </p:animEffect>
                                  </p:childTnLst>
                                </p:cTn>
                              </p:par>
                              <p:par>
                                <p:cTn id="33" presetID="10" presetClass="entr" presetSubtype="0" fill="hold" nodeType="withEffect">
                                  <p:stCondLst>
                                    <p:cond delay="0"/>
                                  </p:stCondLst>
                                  <p:childTnLst>
                                    <p:set>
                                      <p:cBhvr>
                                        <p:cTn id="34" dur="1" fill="hold">
                                          <p:stCondLst>
                                            <p:cond delay="0"/>
                                          </p:stCondLst>
                                        </p:cTn>
                                        <p:tgtEl>
                                          <p:spTgt spid="40"/>
                                        </p:tgtEl>
                                        <p:attrNameLst>
                                          <p:attrName>style.visibility</p:attrName>
                                        </p:attrNameLst>
                                      </p:cBhvr>
                                      <p:to>
                                        <p:strVal val="visible"/>
                                      </p:to>
                                    </p:set>
                                    <p:animEffect transition="in" filter="fade">
                                      <p:cBhvr>
                                        <p:cTn id="35" dur="500"/>
                                        <p:tgtEl>
                                          <p:spTgt spid="40"/>
                                        </p:tgtEl>
                                      </p:cBhvr>
                                    </p:animEffect>
                                  </p:childTnLst>
                                </p:cTn>
                              </p:par>
                              <p:par>
                                <p:cTn id="36" presetID="10" presetClass="entr" presetSubtype="0" fill="hold" nodeType="withEffect">
                                  <p:stCondLst>
                                    <p:cond delay="0"/>
                                  </p:stCondLst>
                                  <p:childTnLst>
                                    <p:set>
                                      <p:cBhvr>
                                        <p:cTn id="37" dur="1" fill="hold">
                                          <p:stCondLst>
                                            <p:cond delay="0"/>
                                          </p:stCondLst>
                                        </p:cTn>
                                        <p:tgtEl>
                                          <p:spTgt spid="37"/>
                                        </p:tgtEl>
                                        <p:attrNameLst>
                                          <p:attrName>style.visibility</p:attrName>
                                        </p:attrNameLst>
                                      </p:cBhvr>
                                      <p:to>
                                        <p:strVal val="visible"/>
                                      </p:to>
                                    </p:set>
                                    <p:animEffect transition="in" filter="fade">
                                      <p:cBhvr>
                                        <p:cTn id="38" dur="500"/>
                                        <p:tgtEl>
                                          <p:spTgt spid="37"/>
                                        </p:tgtEl>
                                      </p:cBhvr>
                                    </p:animEffect>
                                  </p:childTnLst>
                                </p:cTn>
                              </p:par>
                              <p:par>
                                <p:cTn id="39" presetID="10" presetClass="entr" presetSubtype="0" fill="hold" nodeType="withEffect">
                                  <p:stCondLst>
                                    <p:cond delay="0"/>
                                  </p:stCondLst>
                                  <p:childTnLst>
                                    <p:set>
                                      <p:cBhvr>
                                        <p:cTn id="40" dur="1" fill="hold">
                                          <p:stCondLst>
                                            <p:cond delay="0"/>
                                          </p:stCondLst>
                                        </p:cTn>
                                        <p:tgtEl>
                                          <p:spTgt spid="34"/>
                                        </p:tgtEl>
                                        <p:attrNameLst>
                                          <p:attrName>style.visibility</p:attrName>
                                        </p:attrNameLst>
                                      </p:cBhvr>
                                      <p:to>
                                        <p:strVal val="visible"/>
                                      </p:to>
                                    </p:set>
                                    <p:animEffect transition="in" filter="fade">
                                      <p:cBhvr>
                                        <p:cTn id="41" dur="500"/>
                                        <p:tgtEl>
                                          <p:spTgt spid="34"/>
                                        </p:tgtEl>
                                      </p:cBhvr>
                                    </p:animEffect>
                                  </p:childTnLst>
                                </p:cTn>
                              </p:par>
                              <p:par>
                                <p:cTn id="42" presetID="10" presetClass="entr" presetSubtype="0" fill="hold" nodeType="withEffect">
                                  <p:stCondLst>
                                    <p:cond delay="0"/>
                                  </p:stCondLst>
                                  <p:childTnLst>
                                    <p:set>
                                      <p:cBhvr>
                                        <p:cTn id="43" dur="1" fill="hold">
                                          <p:stCondLst>
                                            <p:cond delay="0"/>
                                          </p:stCondLst>
                                        </p:cTn>
                                        <p:tgtEl>
                                          <p:spTgt spid="31"/>
                                        </p:tgtEl>
                                        <p:attrNameLst>
                                          <p:attrName>style.visibility</p:attrName>
                                        </p:attrNameLst>
                                      </p:cBhvr>
                                      <p:to>
                                        <p:strVal val="visible"/>
                                      </p:to>
                                    </p:set>
                                    <p:animEffect transition="in" filter="fade">
                                      <p:cBhvr>
                                        <p:cTn id="44" dur="500"/>
                                        <p:tgtEl>
                                          <p:spTgt spid="31"/>
                                        </p:tgtEl>
                                      </p:cBhvr>
                                    </p:animEffect>
                                  </p:childTnLst>
                                </p:cTn>
                              </p:par>
                              <p:par>
                                <p:cTn id="45" presetID="10" presetClass="entr" presetSubtype="0" fill="hold" nodeType="withEffect">
                                  <p:stCondLst>
                                    <p:cond delay="0"/>
                                  </p:stCondLst>
                                  <p:childTnLst>
                                    <p:set>
                                      <p:cBhvr>
                                        <p:cTn id="46" dur="1" fill="hold">
                                          <p:stCondLst>
                                            <p:cond delay="0"/>
                                          </p:stCondLst>
                                        </p:cTn>
                                        <p:tgtEl>
                                          <p:spTgt spid="28"/>
                                        </p:tgtEl>
                                        <p:attrNameLst>
                                          <p:attrName>style.visibility</p:attrName>
                                        </p:attrNameLst>
                                      </p:cBhvr>
                                      <p:to>
                                        <p:strVal val="visible"/>
                                      </p:to>
                                    </p:set>
                                    <p:animEffect transition="in" filter="fade">
                                      <p:cBhvr>
                                        <p:cTn id="47" dur="500"/>
                                        <p:tgtEl>
                                          <p:spTgt spid="28"/>
                                        </p:tgtEl>
                                      </p:cBhvr>
                                    </p:animEffect>
                                  </p:childTnLst>
                                </p:cTn>
                              </p:par>
                              <p:par>
                                <p:cTn id="48" presetID="10" presetClass="entr" presetSubtype="0" fill="hold" nodeType="withEffect">
                                  <p:stCondLst>
                                    <p:cond delay="0"/>
                                  </p:stCondLst>
                                  <p:childTnLst>
                                    <p:set>
                                      <p:cBhvr>
                                        <p:cTn id="49" dur="1" fill="hold">
                                          <p:stCondLst>
                                            <p:cond delay="0"/>
                                          </p:stCondLst>
                                        </p:cTn>
                                        <p:tgtEl>
                                          <p:spTgt spid="23"/>
                                        </p:tgtEl>
                                        <p:attrNameLst>
                                          <p:attrName>style.visibility</p:attrName>
                                        </p:attrNameLst>
                                      </p:cBhvr>
                                      <p:to>
                                        <p:strVal val="visible"/>
                                      </p:to>
                                    </p:set>
                                    <p:animEffect transition="in" filter="fade">
                                      <p:cBhvr>
                                        <p:cTn id="50" dur="500"/>
                                        <p:tgtEl>
                                          <p:spTgt spid="23"/>
                                        </p:tgtEl>
                                      </p:cBhvr>
                                    </p:animEffect>
                                  </p:childTnLst>
                                </p:cTn>
                              </p:par>
                              <p:par>
                                <p:cTn id="51" presetID="10" presetClass="entr" presetSubtype="0" fill="hold" nodeType="withEffect">
                                  <p:stCondLst>
                                    <p:cond delay="0"/>
                                  </p:stCondLst>
                                  <p:childTnLst>
                                    <p:set>
                                      <p:cBhvr>
                                        <p:cTn id="52" dur="1" fill="hold">
                                          <p:stCondLst>
                                            <p:cond delay="0"/>
                                          </p:stCondLst>
                                        </p:cTn>
                                        <p:tgtEl>
                                          <p:spTgt spid="20"/>
                                        </p:tgtEl>
                                        <p:attrNameLst>
                                          <p:attrName>style.visibility</p:attrName>
                                        </p:attrNameLst>
                                      </p:cBhvr>
                                      <p:to>
                                        <p:strVal val="visible"/>
                                      </p:to>
                                    </p:set>
                                    <p:animEffect transition="in" filter="fade">
                                      <p:cBhvr>
                                        <p:cTn id="53" dur="500"/>
                                        <p:tgtEl>
                                          <p:spTgt spid="20"/>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18"/>
                                        </p:tgtEl>
                                        <p:attrNameLst>
                                          <p:attrName>style.visibility</p:attrName>
                                        </p:attrNameLst>
                                      </p:cBhvr>
                                      <p:to>
                                        <p:strVal val="visible"/>
                                      </p:to>
                                    </p:set>
                                    <p:animEffect transition="in" filter="fade">
                                      <p:cBhvr>
                                        <p:cTn id="58" dur="500"/>
                                        <p:tgtEl>
                                          <p:spTgt spid="18"/>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2068"/>
                                        </p:tgtEl>
                                        <p:attrNameLst>
                                          <p:attrName>style.visibility</p:attrName>
                                        </p:attrNameLst>
                                      </p:cBhvr>
                                      <p:to>
                                        <p:strVal val="visible"/>
                                      </p:to>
                                    </p:set>
                                    <p:animEffect transition="in" filter="fade">
                                      <p:cBhvr>
                                        <p:cTn id="63" dur="500"/>
                                        <p:tgtEl>
                                          <p:spTgt spid="2068"/>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49">
                                            <p:txEl>
                                              <p:pRg st="0" end="0"/>
                                            </p:txEl>
                                          </p:spTgt>
                                        </p:tgtEl>
                                        <p:attrNameLst>
                                          <p:attrName>style.visibility</p:attrName>
                                        </p:attrNameLst>
                                      </p:cBhvr>
                                      <p:to>
                                        <p:strVal val="visible"/>
                                      </p:to>
                                    </p:set>
                                    <p:animEffect transition="in" filter="fade">
                                      <p:cBhvr>
                                        <p:cTn id="68" dur="500"/>
                                        <p:tgtEl>
                                          <p:spTgt spid="49">
                                            <p:txEl>
                                              <p:pRg st="0" end="0"/>
                                            </p:txEl>
                                          </p:spTgt>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49">
                                            <p:txEl>
                                              <p:pRg st="1" end="1"/>
                                            </p:txEl>
                                          </p:spTgt>
                                        </p:tgtEl>
                                        <p:attrNameLst>
                                          <p:attrName>style.visibility</p:attrName>
                                        </p:attrNameLst>
                                      </p:cBhvr>
                                      <p:to>
                                        <p:strVal val="visible"/>
                                      </p:to>
                                    </p:set>
                                    <p:animEffect transition="in" filter="fade">
                                      <p:cBhvr>
                                        <p:cTn id="73" dur="500"/>
                                        <p:tgtEl>
                                          <p:spTgt spid="49">
                                            <p:txEl>
                                              <p:pRg st="1" end="1"/>
                                            </p:txEl>
                                          </p:spTgt>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nodeType="clickEffect">
                                  <p:stCondLst>
                                    <p:cond delay="0"/>
                                  </p:stCondLst>
                                  <p:childTnLst>
                                    <p:set>
                                      <p:cBhvr>
                                        <p:cTn id="77" dur="1" fill="hold">
                                          <p:stCondLst>
                                            <p:cond delay="0"/>
                                          </p:stCondLst>
                                        </p:cTn>
                                        <p:tgtEl>
                                          <p:spTgt spid="2072"/>
                                        </p:tgtEl>
                                        <p:attrNameLst>
                                          <p:attrName>style.visibility</p:attrName>
                                        </p:attrNameLst>
                                      </p:cBhvr>
                                      <p:to>
                                        <p:strVal val="visible"/>
                                      </p:to>
                                    </p:set>
                                    <p:animEffect transition="in" filter="fade">
                                      <p:cBhvr>
                                        <p:cTn id="78" dur="500"/>
                                        <p:tgtEl>
                                          <p:spTgt spid="2072"/>
                                        </p:tgtEl>
                                      </p:cBhvr>
                                    </p:animEffect>
                                  </p:childTnLst>
                                </p:cTn>
                              </p:par>
                              <p:par>
                                <p:cTn id="79" presetID="10" presetClass="entr" presetSubtype="0" fill="hold" nodeType="withEffect">
                                  <p:stCondLst>
                                    <p:cond delay="0"/>
                                  </p:stCondLst>
                                  <p:childTnLst>
                                    <p:set>
                                      <p:cBhvr>
                                        <p:cTn id="80" dur="1" fill="hold">
                                          <p:stCondLst>
                                            <p:cond delay="0"/>
                                          </p:stCondLst>
                                        </p:cTn>
                                        <p:tgtEl>
                                          <p:spTgt spid="2075"/>
                                        </p:tgtEl>
                                        <p:attrNameLst>
                                          <p:attrName>style.visibility</p:attrName>
                                        </p:attrNameLst>
                                      </p:cBhvr>
                                      <p:to>
                                        <p:strVal val="visible"/>
                                      </p:to>
                                    </p:set>
                                    <p:animEffect transition="in" filter="fade">
                                      <p:cBhvr>
                                        <p:cTn id="81" dur="500"/>
                                        <p:tgtEl>
                                          <p:spTgt spid="2075"/>
                                        </p:tgtEl>
                                      </p:cBhvr>
                                    </p:animEffect>
                                  </p:childTnLst>
                                </p:cTn>
                              </p:par>
                              <p:par>
                                <p:cTn id="82" presetID="10" presetClass="entr" presetSubtype="0" fill="hold" nodeType="withEffect">
                                  <p:stCondLst>
                                    <p:cond delay="0"/>
                                  </p:stCondLst>
                                  <p:childTnLst>
                                    <p:set>
                                      <p:cBhvr>
                                        <p:cTn id="83" dur="1" fill="hold">
                                          <p:stCondLst>
                                            <p:cond delay="0"/>
                                          </p:stCondLst>
                                        </p:cTn>
                                        <p:tgtEl>
                                          <p:spTgt spid="2077"/>
                                        </p:tgtEl>
                                        <p:attrNameLst>
                                          <p:attrName>style.visibility</p:attrName>
                                        </p:attrNameLst>
                                      </p:cBhvr>
                                      <p:to>
                                        <p:strVal val="visible"/>
                                      </p:to>
                                    </p:set>
                                    <p:animEffect transition="in" filter="fade">
                                      <p:cBhvr>
                                        <p:cTn id="84" dur="500"/>
                                        <p:tgtEl>
                                          <p:spTgt spid="2077"/>
                                        </p:tgtEl>
                                      </p:cBhvr>
                                    </p:animEffect>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nodeType="clickEffect">
                                  <p:stCondLst>
                                    <p:cond delay="0"/>
                                  </p:stCondLst>
                                  <p:childTnLst>
                                    <p:set>
                                      <p:cBhvr>
                                        <p:cTn id="88" dur="1" fill="hold">
                                          <p:stCondLst>
                                            <p:cond delay="0"/>
                                          </p:stCondLst>
                                        </p:cTn>
                                        <p:tgtEl>
                                          <p:spTgt spid="49">
                                            <p:txEl>
                                              <p:pRg st="2" end="2"/>
                                            </p:txEl>
                                          </p:spTgt>
                                        </p:tgtEl>
                                        <p:attrNameLst>
                                          <p:attrName>style.visibility</p:attrName>
                                        </p:attrNameLst>
                                      </p:cBhvr>
                                      <p:to>
                                        <p:strVal val="visible"/>
                                      </p:to>
                                    </p:set>
                                    <p:animEffect transition="in" filter="fade">
                                      <p:cBhvr>
                                        <p:cTn id="89" dur="500"/>
                                        <p:tgtEl>
                                          <p:spTgt spid="49">
                                            <p:txEl>
                                              <p:pRg st="2" end="2"/>
                                            </p:txEl>
                                          </p:spTgt>
                                        </p:tgtEl>
                                      </p:cBhvr>
                                    </p:animEffect>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nodeType="clickEffect">
                                  <p:stCondLst>
                                    <p:cond delay="0"/>
                                  </p:stCondLst>
                                  <p:childTnLst>
                                    <p:set>
                                      <p:cBhvr>
                                        <p:cTn id="93" dur="1" fill="hold">
                                          <p:stCondLst>
                                            <p:cond delay="0"/>
                                          </p:stCondLst>
                                        </p:cTn>
                                        <p:tgtEl>
                                          <p:spTgt spid="2080"/>
                                        </p:tgtEl>
                                        <p:attrNameLst>
                                          <p:attrName>style.visibility</p:attrName>
                                        </p:attrNameLst>
                                      </p:cBhvr>
                                      <p:to>
                                        <p:strVal val="visible"/>
                                      </p:to>
                                    </p:set>
                                    <p:animEffect transition="in" filter="fade">
                                      <p:cBhvr>
                                        <p:cTn id="94" dur="500"/>
                                        <p:tgtEl>
                                          <p:spTgt spid="2080"/>
                                        </p:tgtEl>
                                      </p:cBhvr>
                                    </p:animEffect>
                                  </p:childTnLst>
                                </p:cTn>
                              </p:par>
                              <p:par>
                                <p:cTn id="95" presetID="10" presetClass="entr" presetSubtype="0" fill="hold" nodeType="withEffect">
                                  <p:stCondLst>
                                    <p:cond delay="0"/>
                                  </p:stCondLst>
                                  <p:childTnLst>
                                    <p:set>
                                      <p:cBhvr>
                                        <p:cTn id="96" dur="1" fill="hold">
                                          <p:stCondLst>
                                            <p:cond delay="0"/>
                                          </p:stCondLst>
                                        </p:cTn>
                                        <p:tgtEl>
                                          <p:spTgt spid="2083"/>
                                        </p:tgtEl>
                                        <p:attrNameLst>
                                          <p:attrName>style.visibility</p:attrName>
                                        </p:attrNameLst>
                                      </p:cBhvr>
                                      <p:to>
                                        <p:strVal val="visible"/>
                                      </p:to>
                                    </p:set>
                                    <p:animEffect transition="in" filter="fade">
                                      <p:cBhvr>
                                        <p:cTn id="97" dur="500"/>
                                        <p:tgtEl>
                                          <p:spTgt spid="2083"/>
                                        </p:tgtEl>
                                      </p:cBhvr>
                                    </p:animEffect>
                                  </p:childTnLst>
                                </p:cTn>
                              </p:par>
                              <p:par>
                                <p:cTn id="98" presetID="10" presetClass="entr" presetSubtype="0" fill="hold" nodeType="withEffect">
                                  <p:stCondLst>
                                    <p:cond delay="0"/>
                                  </p:stCondLst>
                                  <p:childTnLst>
                                    <p:set>
                                      <p:cBhvr>
                                        <p:cTn id="99" dur="1" fill="hold">
                                          <p:stCondLst>
                                            <p:cond delay="0"/>
                                          </p:stCondLst>
                                        </p:cTn>
                                        <p:tgtEl>
                                          <p:spTgt spid="2086"/>
                                        </p:tgtEl>
                                        <p:attrNameLst>
                                          <p:attrName>style.visibility</p:attrName>
                                        </p:attrNameLst>
                                      </p:cBhvr>
                                      <p:to>
                                        <p:strVal val="visible"/>
                                      </p:to>
                                    </p:set>
                                    <p:animEffect transition="in" filter="fade">
                                      <p:cBhvr>
                                        <p:cTn id="100" dur="500"/>
                                        <p:tgtEl>
                                          <p:spTgt spid="2086"/>
                                        </p:tgtEl>
                                      </p:cBhvr>
                                    </p:animEffect>
                                  </p:childTnLst>
                                </p:cTn>
                              </p:par>
                            </p:childTnLst>
                          </p:cTn>
                        </p:par>
                      </p:childTnLst>
                    </p:cTn>
                  </p:par>
                  <p:par>
                    <p:cTn id="101" fill="hold">
                      <p:stCondLst>
                        <p:cond delay="indefinite"/>
                      </p:stCondLst>
                      <p:childTnLst>
                        <p:par>
                          <p:cTn id="102" fill="hold">
                            <p:stCondLst>
                              <p:cond delay="0"/>
                            </p:stCondLst>
                            <p:childTnLst>
                              <p:par>
                                <p:cTn id="103" presetID="10" presetClass="entr" presetSubtype="0" fill="hold" nodeType="clickEffect">
                                  <p:stCondLst>
                                    <p:cond delay="0"/>
                                  </p:stCondLst>
                                  <p:childTnLst>
                                    <p:set>
                                      <p:cBhvr>
                                        <p:cTn id="104" dur="1" fill="hold">
                                          <p:stCondLst>
                                            <p:cond delay="0"/>
                                          </p:stCondLst>
                                        </p:cTn>
                                        <p:tgtEl>
                                          <p:spTgt spid="49">
                                            <p:txEl>
                                              <p:pRg st="3" end="3"/>
                                            </p:txEl>
                                          </p:spTgt>
                                        </p:tgtEl>
                                        <p:attrNameLst>
                                          <p:attrName>style.visibility</p:attrName>
                                        </p:attrNameLst>
                                      </p:cBhvr>
                                      <p:to>
                                        <p:strVal val="visible"/>
                                      </p:to>
                                    </p:set>
                                    <p:animEffect transition="in" filter="fade">
                                      <p:cBhvr>
                                        <p:cTn id="105" dur="500"/>
                                        <p:tgtEl>
                                          <p:spTgt spid="49">
                                            <p:txEl>
                                              <p:pRg st="3" end="3"/>
                                            </p:txEl>
                                          </p:spTgt>
                                        </p:tgtEl>
                                      </p:cBhvr>
                                    </p:animEffect>
                                  </p:childTnLst>
                                </p:cTn>
                              </p:par>
                            </p:childTnLst>
                          </p:cTn>
                        </p:par>
                      </p:childTnLst>
                    </p:cTn>
                  </p:par>
                  <p:par>
                    <p:cTn id="106" fill="hold">
                      <p:stCondLst>
                        <p:cond delay="indefinite"/>
                      </p:stCondLst>
                      <p:childTnLst>
                        <p:par>
                          <p:cTn id="107" fill="hold">
                            <p:stCondLst>
                              <p:cond delay="0"/>
                            </p:stCondLst>
                            <p:childTnLst>
                              <p:par>
                                <p:cTn id="108" presetID="10" presetClass="entr" presetSubtype="0" fill="hold" nodeType="clickEffect">
                                  <p:stCondLst>
                                    <p:cond delay="0"/>
                                  </p:stCondLst>
                                  <p:childTnLst>
                                    <p:set>
                                      <p:cBhvr>
                                        <p:cTn id="109" dur="1" fill="hold">
                                          <p:stCondLst>
                                            <p:cond delay="0"/>
                                          </p:stCondLst>
                                        </p:cTn>
                                        <p:tgtEl>
                                          <p:spTgt spid="49">
                                            <p:txEl>
                                              <p:pRg st="4" end="4"/>
                                            </p:txEl>
                                          </p:spTgt>
                                        </p:tgtEl>
                                        <p:attrNameLst>
                                          <p:attrName>style.visibility</p:attrName>
                                        </p:attrNameLst>
                                      </p:cBhvr>
                                      <p:to>
                                        <p:strVal val="visible"/>
                                      </p:to>
                                    </p:set>
                                    <p:animEffect transition="in" filter="fade">
                                      <p:cBhvr>
                                        <p:cTn id="110" dur="500"/>
                                        <p:tgtEl>
                                          <p:spTgt spid="49">
                                            <p:txEl>
                                              <p:pRg st="4" end="4"/>
                                            </p:txEl>
                                          </p:spTgt>
                                        </p:tgtEl>
                                      </p:cBhvr>
                                    </p:animEffect>
                                  </p:childTnLst>
                                </p:cTn>
                              </p:par>
                            </p:childTnLst>
                          </p:cTn>
                        </p:par>
                      </p:childTnLst>
                    </p:cTn>
                  </p:par>
                  <p:par>
                    <p:cTn id="111" fill="hold">
                      <p:stCondLst>
                        <p:cond delay="indefinite"/>
                      </p:stCondLst>
                      <p:childTnLst>
                        <p:par>
                          <p:cTn id="112" fill="hold">
                            <p:stCondLst>
                              <p:cond delay="0"/>
                            </p:stCondLst>
                            <p:childTnLst>
                              <p:par>
                                <p:cTn id="113" presetID="10" presetClass="entr" presetSubtype="0" fill="hold" nodeType="clickEffect">
                                  <p:stCondLst>
                                    <p:cond delay="0"/>
                                  </p:stCondLst>
                                  <p:childTnLst>
                                    <p:set>
                                      <p:cBhvr>
                                        <p:cTn id="114" dur="1" fill="hold">
                                          <p:stCondLst>
                                            <p:cond delay="0"/>
                                          </p:stCondLst>
                                        </p:cTn>
                                        <p:tgtEl>
                                          <p:spTgt spid="3">
                                            <p:txEl>
                                              <p:pRg st="0" end="0"/>
                                            </p:txEl>
                                          </p:spTgt>
                                        </p:tgtEl>
                                        <p:attrNameLst>
                                          <p:attrName>style.visibility</p:attrName>
                                        </p:attrNameLst>
                                      </p:cBhvr>
                                      <p:to>
                                        <p:strVal val="visible"/>
                                      </p:to>
                                    </p:set>
                                    <p:animEffect transition="in" filter="fade">
                                      <p:cBhvr>
                                        <p:cTn id="115" dur="500"/>
                                        <p:tgtEl>
                                          <p:spTgt spid="3">
                                            <p:txEl>
                                              <p:pRg st="0" end="0"/>
                                            </p:txEl>
                                          </p:spTgt>
                                        </p:tgtEl>
                                      </p:cBhvr>
                                    </p:animEffect>
                                  </p:childTnLst>
                                </p:cTn>
                              </p:par>
                            </p:childTnLst>
                          </p:cTn>
                        </p:par>
                      </p:childTnLst>
                    </p:cTn>
                  </p:par>
                  <p:par>
                    <p:cTn id="116" fill="hold">
                      <p:stCondLst>
                        <p:cond delay="indefinite"/>
                      </p:stCondLst>
                      <p:childTnLst>
                        <p:par>
                          <p:cTn id="117" fill="hold">
                            <p:stCondLst>
                              <p:cond delay="0"/>
                            </p:stCondLst>
                            <p:childTnLst>
                              <p:par>
                                <p:cTn id="118" presetID="10" presetClass="entr" presetSubtype="0" fill="hold" nodeType="clickEffect">
                                  <p:stCondLst>
                                    <p:cond delay="0"/>
                                  </p:stCondLst>
                                  <p:childTnLst>
                                    <p:set>
                                      <p:cBhvr>
                                        <p:cTn id="119" dur="1" fill="hold">
                                          <p:stCondLst>
                                            <p:cond delay="0"/>
                                          </p:stCondLst>
                                        </p:cTn>
                                        <p:tgtEl>
                                          <p:spTgt spid="3">
                                            <p:txEl>
                                              <p:pRg st="1" end="1"/>
                                            </p:txEl>
                                          </p:spTgt>
                                        </p:tgtEl>
                                        <p:attrNameLst>
                                          <p:attrName>style.visibility</p:attrName>
                                        </p:attrNameLst>
                                      </p:cBhvr>
                                      <p:to>
                                        <p:strVal val="visible"/>
                                      </p:to>
                                    </p:set>
                                    <p:animEffect transition="in" filter="fade">
                                      <p:cBhvr>
                                        <p:cTn id="120" dur="500"/>
                                        <p:tgtEl>
                                          <p:spTgt spid="3">
                                            <p:txEl>
                                              <p:pRg st="1" end="1"/>
                                            </p:txEl>
                                          </p:spTgt>
                                        </p:tgtEl>
                                      </p:cBhvr>
                                    </p:animEffect>
                                  </p:childTnLst>
                                </p:cTn>
                              </p:par>
                            </p:childTnLst>
                          </p:cTn>
                        </p:par>
                      </p:childTnLst>
                    </p:cTn>
                  </p:par>
                  <p:par>
                    <p:cTn id="121" fill="hold">
                      <p:stCondLst>
                        <p:cond delay="indefinite"/>
                      </p:stCondLst>
                      <p:childTnLst>
                        <p:par>
                          <p:cTn id="122" fill="hold">
                            <p:stCondLst>
                              <p:cond delay="0"/>
                            </p:stCondLst>
                            <p:childTnLst>
                              <p:par>
                                <p:cTn id="123" presetID="10" presetClass="entr" presetSubtype="0" fill="hold" nodeType="clickEffect">
                                  <p:stCondLst>
                                    <p:cond delay="0"/>
                                  </p:stCondLst>
                                  <p:childTnLst>
                                    <p:set>
                                      <p:cBhvr>
                                        <p:cTn id="124" dur="1" fill="hold">
                                          <p:stCondLst>
                                            <p:cond delay="0"/>
                                          </p:stCondLst>
                                        </p:cTn>
                                        <p:tgtEl>
                                          <p:spTgt spid="3">
                                            <p:txEl>
                                              <p:pRg st="2" end="2"/>
                                            </p:txEl>
                                          </p:spTgt>
                                        </p:tgtEl>
                                        <p:attrNameLst>
                                          <p:attrName>style.visibility</p:attrName>
                                        </p:attrNameLst>
                                      </p:cBhvr>
                                      <p:to>
                                        <p:strVal val="visible"/>
                                      </p:to>
                                    </p:set>
                                    <p:animEffect transition="in" filter="fade">
                                      <p:cBhvr>
                                        <p:cTn id="125"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063"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595959"/>
        </a:solidFill>
        <a:effectLst/>
      </p:bgPr>
    </p:bg>
    <p:spTree>
      <p:nvGrpSpPr>
        <p:cNvPr id="1" name=""/>
        <p:cNvGrpSpPr/>
        <p:nvPr/>
      </p:nvGrpSpPr>
      <p:grpSpPr>
        <a:xfrm>
          <a:off x="0" y="0"/>
          <a:ext cx="0" cy="0"/>
          <a:chOff x="0" y="0"/>
          <a:chExt cx="0" cy="0"/>
        </a:xfrm>
      </p:grpSpPr>
      <p:graphicFrame>
        <p:nvGraphicFramePr>
          <p:cNvPr id="5" name="Content Placeholder 2">
            <a:extLst>
              <a:ext uri="{FF2B5EF4-FFF2-40B4-BE49-F238E27FC236}">
                <a16:creationId xmlns:a16="http://schemas.microsoft.com/office/drawing/2014/main" id="{F144BC61-92F3-507E-B1CF-8ED7AA077E13}"/>
              </a:ext>
            </a:extLst>
          </p:cNvPr>
          <p:cNvGraphicFramePr>
            <a:graphicFrameLocks noGrp="1"/>
          </p:cNvGraphicFramePr>
          <p:nvPr>
            <p:ph idx="1"/>
            <p:extLst>
              <p:ext uri="{D42A27DB-BD31-4B8C-83A1-F6EECF244321}">
                <p14:modId xmlns:p14="http://schemas.microsoft.com/office/powerpoint/2010/main" val="4210262372"/>
              </p:ext>
            </p:extLst>
          </p:nvPr>
        </p:nvGraphicFramePr>
        <p:xfrm>
          <a:off x="838200" y="1940875"/>
          <a:ext cx="10515600" cy="42360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itle 1">
            <a:extLst>
              <a:ext uri="{FF2B5EF4-FFF2-40B4-BE49-F238E27FC236}">
                <a16:creationId xmlns:a16="http://schemas.microsoft.com/office/drawing/2014/main" id="{EF06BA07-0D2D-B3E6-E926-C656B4DDE797}"/>
              </a:ext>
            </a:extLst>
          </p:cNvPr>
          <p:cNvSpPr>
            <a:spLocks noGrp="1"/>
          </p:cNvSpPr>
          <p:nvPr>
            <p:ph type="title"/>
          </p:nvPr>
        </p:nvSpPr>
        <p:spPr/>
        <p:txBody>
          <a:bodyPr>
            <a:normAutofit/>
          </a:bodyPr>
          <a:lstStyle/>
          <a:p>
            <a:r>
              <a:rPr lang="en-US" sz="6400" dirty="0">
                <a:ln w="12700" cap="rnd">
                  <a:solidFill>
                    <a:schemeClr val="bg1">
                      <a:alpha val="80000"/>
                    </a:schemeClr>
                  </a:solidFill>
                </a:ln>
                <a:gradFill>
                  <a:gsLst>
                    <a:gs pos="100000">
                      <a:schemeClr val="accent3">
                        <a:lumMod val="50000"/>
                        <a:alpha val="68000"/>
                      </a:schemeClr>
                    </a:gs>
                    <a:gs pos="0">
                      <a:schemeClr val="accent1"/>
                    </a:gs>
                  </a:gsLst>
                  <a:lin ang="0" scaled="1"/>
                </a:gradFill>
              </a:rPr>
              <a:t>Assortativity</a:t>
            </a:r>
          </a:p>
        </p:txBody>
      </p:sp>
      <p:sp>
        <p:nvSpPr>
          <p:cNvPr id="4" name="Content Placeholder 2">
            <a:extLst>
              <a:ext uri="{FF2B5EF4-FFF2-40B4-BE49-F238E27FC236}">
                <a16:creationId xmlns:a16="http://schemas.microsoft.com/office/drawing/2014/main" id="{61AFE36C-8B74-8968-91E9-1E5A22A9B84D}"/>
              </a:ext>
            </a:extLst>
          </p:cNvPr>
          <p:cNvSpPr txBox="1">
            <a:spLocks/>
          </p:cNvSpPr>
          <p:nvPr/>
        </p:nvSpPr>
        <p:spPr>
          <a:xfrm>
            <a:off x="838200" y="1690688"/>
            <a:ext cx="10583174" cy="1777837"/>
          </a:xfrm>
          <a:prstGeom prst="rect">
            <a:avLst/>
          </a:prstGeom>
        </p:spPr>
        <p:txBody>
          <a:bodyPr vert="horz" lIns="91440" tIns="45720" rIns="91440" bIns="45720" rtlCol="0" anchor="t">
            <a:normAutofit/>
          </a:bodyPr>
          <a:lstStyle>
            <a:lvl1pPr marL="228600" indent="-228600" algn="l" defTabSz="914400" rtl="0" eaLnBrk="1" latinLnBrk="0" hangingPunct="1">
              <a:lnSpc>
                <a:spcPct val="110000"/>
              </a:lnSpc>
              <a:spcBef>
                <a:spcPts val="1000"/>
              </a:spcBef>
              <a:buClr>
                <a:schemeClr val="tx2"/>
              </a:buClr>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Clr>
                <a:schemeClr val="tx2"/>
              </a:buClr>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Clr>
                <a:schemeClr val="tx2"/>
              </a:buClr>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Clr>
                <a:schemeClr val="tx2"/>
              </a:buClr>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Clr>
                <a:schemeClr val="tx2"/>
              </a:buClr>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en-US" sz="2600" b="1" dirty="0">
                <a:solidFill>
                  <a:schemeClr val="bg1"/>
                </a:solidFill>
              </a:rPr>
              <a:t>Are cities more likely to be connected if they have similar ______?</a:t>
            </a:r>
          </a:p>
        </p:txBody>
      </p:sp>
    </p:spTree>
    <p:extLst>
      <p:ext uri="{BB962C8B-B14F-4D97-AF65-F5344CB8AC3E}">
        <p14:creationId xmlns:p14="http://schemas.microsoft.com/office/powerpoint/2010/main" val="31949833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6" name="Picture 25" descr="Sphere of mesh and nodes">
            <a:extLst>
              <a:ext uri="{FF2B5EF4-FFF2-40B4-BE49-F238E27FC236}">
                <a16:creationId xmlns:a16="http://schemas.microsoft.com/office/drawing/2014/main" id="{02B46F19-6A56-9829-C6A7-C29D0459DC25}"/>
              </a:ext>
            </a:extLst>
          </p:cNvPr>
          <p:cNvPicPr>
            <a:picLocks noChangeAspect="1"/>
          </p:cNvPicPr>
          <p:nvPr/>
        </p:nvPicPr>
        <p:blipFill rotWithShape="1">
          <a:blip r:embed="rId2"/>
          <a:srcRect t="2677" b="22323"/>
          <a:stretch/>
        </p:blipFill>
        <p:spPr>
          <a:xfrm>
            <a:off x="0" y="0"/>
            <a:ext cx="12191979" cy="6858000"/>
          </a:xfrm>
          <a:prstGeom prst="rect">
            <a:avLst/>
          </a:prstGeom>
        </p:spPr>
      </p:pic>
      <p:sp>
        <p:nvSpPr>
          <p:cNvPr id="4" name="Rectangle 3">
            <a:extLst>
              <a:ext uri="{FF2B5EF4-FFF2-40B4-BE49-F238E27FC236}">
                <a16:creationId xmlns:a16="http://schemas.microsoft.com/office/drawing/2014/main" id="{F8D2DBF3-F9D3-3F76-F06B-D7385BC58EE3}"/>
              </a:ext>
            </a:extLst>
          </p:cNvPr>
          <p:cNvSpPr/>
          <p:nvPr/>
        </p:nvSpPr>
        <p:spPr>
          <a:xfrm>
            <a:off x="3611418" y="803564"/>
            <a:ext cx="8580582" cy="6054437"/>
          </a:xfrm>
          <a:prstGeom prst="rect">
            <a:avLst/>
          </a:prstGeom>
          <a:gradFill flip="none" rotWithShape="1">
            <a:gsLst>
              <a:gs pos="0">
                <a:schemeClr val="tx1">
                  <a:alpha val="75000"/>
                </a:schemeClr>
              </a:gs>
              <a:gs pos="75000">
                <a:schemeClr val="tx1">
                  <a:alpha val="75000"/>
                </a:schemeClr>
              </a:gs>
              <a:gs pos="100000">
                <a:srgbClr val="000000">
                  <a:alpha val="0"/>
                </a:srgbClr>
              </a:gs>
            </a:gsLst>
            <a:path path="rect">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616C5AE-816A-C82D-3539-D726E9C0C073}"/>
              </a:ext>
            </a:extLst>
          </p:cNvPr>
          <p:cNvSpPr>
            <a:spLocks noGrp="1"/>
          </p:cNvSpPr>
          <p:nvPr>
            <p:ph type="title"/>
          </p:nvPr>
        </p:nvSpPr>
        <p:spPr>
          <a:xfrm>
            <a:off x="181156" y="146823"/>
            <a:ext cx="7295969" cy="973652"/>
          </a:xfrm>
        </p:spPr>
        <p:txBody>
          <a:bodyPr vert="horz" lIns="91440" tIns="45720" rIns="91440" bIns="45720" rtlCol="0" anchor="t">
            <a:normAutofit/>
          </a:bodyPr>
          <a:lstStyle/>
          <a:p>
            <a:pPr algn="just"/>
            <a:r>
              <a:rPr lang="en-US" sz="5400" dirty="0">
                <a:ln w="12700" cap="rnd">
                  <a:solidFill>
                    <a:schemeClr val="bg1">
                      <a:alpha val="80000"/>
                    </a:schemeClr>
                  </a:solidFill>
                </a:ln>
                <a:gradFill>
                  <a:gsLst>
                    <a:gs pos="100000">
                      <a:schemeClr val="accent3">
                        <a:lumMod val="50000"/>
                        <a:alpha val="68000"/>
                      </a:schemeClr>
                    </a:gs>
                    <a:gs pos="0">
                      <a:schemeClr val="accent1"/>
                    </a:gs>
                  </a:gsLst>
                  <a:lin ang="0" scaled="1"/>
                </a:gradFill>
              </a:rPr>
              <a:t>Assortativity by State</a:t>
            </a:r>
            <a:endParaRPr lang="en-US" dirty="0">
              <a:solidFill>
                <a:srgbClr val="FFFFFF"/>
              </a:solidFill>
            </a:endParaRPr>
          </a:p>
        </p:txBody>
      </p:sp>
      <mc:AlternateContent xmlns:mc="http://schemas.openxmlformats.org/markup-compatibility/2006" xmlns:a14="http://schemas.microsoft.com/office/drawing/2010/main">
        <mc:Choice Requires="a14">
          <p:sp>
            <p:nvSpPr>
              <p:cNvPr id="25" name="Content Placeholder 2">
                <a:extLst>
                  <a:ext uri="{FF2B5EF4-FFF2-40B4-BE49-F238E27FC236}">
                    <a16:creationId xmlns:a16="http://schemas.microsoft.com/office/drawing/2014/main" id="{BF38A68D-052C-3C4D-8AD0-52022B99A3F0}"/>
                  </a:ext>
                </a:extLst>
              </p:cNvPr>
              <p:cNvSpPr txBox="1">
                <a:spLocks/>
              </p:cNvSpPr>
              <p:nvPr/>
            </p:nvSpPr>
            <p:spPr>
              <a:xfrm>
                <a:off x="338228" y="3622301"/>
                <a:ext cx="11434672" cy="2949949"/>
              </a:xfrm>
              <a:prstGeom prst="rect">
                <a:avLst/>
              </a:prstGeom>
            </p:spPr>
            <p:txBody>
              <a:bodyPr vert="horz" lIns="91440" tIns="45720" rIns="91440" bIns="45720" rtlCol="0" anchor="t">
                <a:normAutofit/>
              </a:bodyPr>
              <a:lstStyle>
                <a:lvl1pPr marL="228600" indent="-228600" algn="l" defTabSz="914400" rtl="0" eaLnBrk="1" latinLnBrk="0" hangingPunct="1">
                  <a:lnSpc>
                    <a:spcPct val="110000"/>
                  </a:lnSpc>
                  <a:spcBef>
                    <a:spcPts val="1000"/>
                  </a:spcBef>
                  <a:buClr>
                    <a:schemeClr val="tx2"/>
                  </a:buClr>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Clr>
                    <a:schemeClr val="tx2"/>
                  </a:buClr>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Clr>
                    <a:schemeClr val="tx2"/>
                  </a:buClr>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Clr>
                    <a:schemeClr val="tx2"/>
                  </a:buClr>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Clr>
                    <a:schemeClr val="tx2"/>
                  </a:buClr>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en-US" sz="2800" b="1" dirty="0">
                    <a:solidFill>
                      <a:schemeClr val="bg1"/>
                    </a:solidFill>
                  </a:rPr>
                  <a:t>Discuss</a:t>
                </a:r>
              </a:p>
              <a:p>
                <a:pPr lvl="1">
                  <a:lnSpc>
                    <a:spcPct val="120000"/>
                  </a:lnSpc>
                  <a:buClr>
                    <a:schemeClr val="bg1"/>
                  </a:buClr>
                  <a:buFont typeface="Courier New" panose="02070309020205020404" pitchFamily="49" charset="0"/>
                  <a:buChar char="o"/>
                </a:pPr>
                <a:r>
                  <a:rPr lang="en-US" sz="2000" dirty="0">
                    <a:solidFill>
                      <a:schemeClr val="bg1"/>
                    </a:solidFill>
                  </a:rPr>
                  <a:t>Both are assortatively mixed</a:t>
                </a:r>
              </a:p>
              <a:p>
                <a:pPr lvl="2">
                  <a:lnSpc>
                    <a:spcPct val="120000"/>
                  </a:lnSpc>
                  <a:buClr>
                    <a:schemeClr val="bg1"/>
                  </a:buClr>
                  <a:buFont typeface="Courier New" panose="02070309020205020404" pitchFamily="49" charset="0"/>
                  <a:buChar char="o"/>
                </a:pPr>
                <a:r>
                  <a:rPr lang="en-US" sz="1800" dirty="0">
                    <a:solidFill>
                      <a:schemeClr val="bg1"/>
                    </a:solidFill>
                  </a:rPr>
                  <a:t>Trains travel between big cities in the same state more often than different states</a:t>
                </a:r>
              </a:p>
              <a:p>
                <a:pPr lvl="1">
                  <a:lnSpc>
                    <a:spcPct val="120000"/>
                  </a:lnSpc>
                  <a:buClr>
                    <a:schemeClr val="bg1"/>
                  </a:buClr>
                  <a:buFont typeface="Courier New" panose="02070309020205020404" pitchFamily="49" charset="0"/>
                  <a:buChar char="o"/>
                </a:pPr>
                <a14:m>
                  <m:oMath xmlns:m="http://schemas.openxmlformats.org/officeDocument/2006/math">
                    <m:sSub>
                      <m:sSubPr>
                        <m:ctrlPr>
                          <a:rPr lang="en-US" sz="200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𝑄</m:t>
                        </m:r>
                      </m:e>
                      <m:sub>
                        <m:r>
                          <a:rPr lang="en-US" sz="2000" b="0" i="1" smtClean="0">
                            <a:solidFill>
                              <a:schemeClr val="bg1"/>
                            </a:solidFill>
                            <a:latin typeface="Cambria Math" panose="02040503050406030204" pitchFamily="18" charset="0"/>
                          </a:rPr>
                          <m:t>𝑚𝑎𝑥</m:t>
                        </m:r>
                      </m:sub>
                    </m:sSub>
                    <m:r>
                      <a:rPr lang="en-US" sz="2000" i="1" smtClean="0">
                        <a:solidFill>
                          <a:schemeClr val="bg1"/>
                        </a:solidFill>
                        <a:latin typeface="Cambria Math" panose="02040503050406030204" pitchFamily="18" charset="0"/>
                        <a:ea typeface="Cambria Math" panose="02040503050406030204" pitchFamily="18" charset="0"/>
                      </a:rPr>
                      <m:t>≈</m:t>
                    </m:r>
                    <m:r>
                      <a:rPr lang="en-US" sz="2000" b="0" i="1" smtClean="0">
                        <a:solidFill>
                          <a:schemeClr val="bg1"/>
                        </a:solidFill>
                        <a:latin typeface="Cambria Math" panose="02040503050406030204" pitchFamily="18" charset="0"/>
                        <a:ea typeface="Cambria Math" panose="02040503050406030204" pitchFamily="18" charset="0"/>
                      </a:rPr>
                      <m:t>1</m:t>
                    </m:r>
                  </m:oMath>
                </a14:m>
                <a:r>
                  <a:rPr lang="en-US" sz="2000" dirty="0">
                    <a:solidFill>
                      <a:schemeClr val="bg1"/>
                    </a:solidFill>
                  </a:rPr>
                  <a:t> </a:t>
                </a:r>
              </a:p>
              <a:p>
                <a:pPr lvl="2">
                  <a:lnSpc>
                    <a:spcPct val="120000"/>
                  </a:lnSpc>
                  <a:buClr>
                    <a:schemeClr val="bg1"/>
                  </a:buClr>
                  <a:buFont typeface="Courier New" panose="02070309020205020404" pitchFamily="49" charset="0"/>
                  <a:buChar char="o"/>
                </a:pPr>
                <a:r>
                  <a:rPr lang="en-US" sz="1800" dirty="0">
                    <a:solidFill>
                      <a:schemeClr val="bg1"/>
                    </a:solidFill>
                  </a:rPr>
                  <a:t>Graph could be almost perfectly assortatively mixed</a:t>
                </a:r>
              </a:p>
              <a:p>
                <a:pPr lvl="2">
                  <a:lnSpc>
                    <a:spcPct val="120000"/>
                  </a:lnSpc>
                  <a:buClr>
                    <a:schemeClr val="bg1"/>
                  </a:buClr>
                  <a:buFont typeface="Courier New" panose="02070309020205020404" pitchFamily="49" charset="0"/>
                  <a:buChar char="o"/>
                </a:pPr>
                <a:r>
                  <a:rPr lang="en-US" sz="1800" dirty="0">
                    <a:solidFill>
                      <a:schemeClr val="bg1"/>
                    </a:solidFill>
                  </a:rPr>
                  <a:t>Number of routes that cross a given states border is roughly even</a:t>
                </a:r>
              </a:p>
            </p:txBody>
          </p:sp>
        </mc:Choice>
        <mc:Fallback xmlns="">
          <p:sp>
            <p:nvSpPr>
              <p:cNvPr id="25" name="Content Placeholder 2">
                <a:extLst>
                  <a:ext uri="{FF2B5EF4-FFF2-40B4-BE49-F238E27FC236}">
                    <a16:creationId xmlns:a16="http://schemas.microsoft.com/office/drawing/2014/main" id="{BF38A68D-052C-3C4D-8AD0-52022B99A3F0}"/>
                  </a:ext>
                </a:extLst>
              </p:cNvPr>
              <p:cNvSpPr txBox="1">
                <a:spLocks noRot="1" noChangeAspect="1" noMove="1" noResize="1" noEditPoints="1" noAdjustHandles="1" noChangeArrowheads="1" noChangeShapeType="1" noTextEdit="1"/>
              </p:cNvSpPr>
              <p:nvPr/>
            </p:nvSpPr>
            <p:spPr>
              <a:xfrm>
                <a:off x="338228" y="3622301"/>
                <a:ext cx="11434672" cy="2949949"/>
              </a:xfrm>
              <a:prstGeom prst="rect">
                <a:avLst/>
              </a:prstGeom>
              <a:blipFill>
                <a:blip r:embed="rId3"/>
                <a:stretch>
                  <a:fillRect l="-1066" t="-186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3" name="Table 3">
                <a:extLst>
                  <a:ext uri="{FF2B5EF4-FFF2-40B4-BE49-F238E27FC236}">
                    <a16:creationId xmlns:a16="http://schemas.microsoft.com/office/drawing/2014/main" id="{933F58CD-8FD0-AFCF-B148-1D064325AD6E}"/>
                  </a:ext>
                </a:extLst>
              </p:cNvPr>
              <p:cNvGraphicFramePr>
                <a:graphicFrameLocks noGrp="1"/>
              </p:cNvGraphicFramePr>
              <p:nvPr>
                <p:extLst>
                  <p:ext uri="{D42A27DB-BD31-4B8C-83A1-F6EECF244321}">
                    <p14:modId xmlns:p14="http://schemas.microsoft.com/office/powerpoint/2010/main" val="2113537923"/>
                  </p:ext>
                </p:extLst>
              </p:nvPr>
            </p:nvGraphicFramePr>
            <p:xfrm>
              <a:off x="1058173" y="1500814"/>
              <a:ext cx="10075653" cy="1734885"/>
            </p:xfrm>
            <a:graphic>
              <a:graphicData uri="http://schemas.openxmlformats.org/drawingml/2006/table">
                <a:tbl>
                  <a:tblPr firstRow="1" bandRow="1">
                    <a:tableStyleId>{5C22544A-7EE6-4342-B048-85BDC9FD1C3A}</a:tableStyleId>
                  </a:tblPr>
                  <a:tblGrid>
                    <a:gridCol w="2286703">
                      <a:extLst>
                        <a:ext uri="{9D8B030D-6E8A-4147-A177-3AD203B41FA5}">
                          <a16:colId xmlns:a16="http://schemas.microsoft.com/office/drawing/2014/main" val="2284237109"/>
                        </a:ext>
                      </a:extLst>
                    </a:gridCol>
                    <a:gridCol w="3894475">
                      <a:extLst>
                        <a:ext uri="{9D8B030D-6E8A-4147-A177-3AD203B41FA5}">
                          <a16:colId xmlns:a16="http://schemas.microsoft.com/office/drawing/2014/main" val="117860275"/>
                        </a:ext>
                      </a:extLst>
                    </a:gridCol>
                    <a:gridCol w="3894475">
                      <a:extLst>
                        <a:ext uri="{9D8B030D-6E8A-4147-A177-3AD203B41FA5}">
                          <a16:colId xmlns:a16="http://schemas.microsoft.com/office/drawing/2014/main" val="135205513"/>
                        </a:ext>
                      </a:extLst>
                    </a:gridCol>
                  </a:tblGrid>
                  <a:tr h="578295">
                    <a:tc>
                      <a:txBody>
                        <a:bodyPr/>
                        <a:lstStyle/>
                        <a:p>
                          <a:pPr algn="ctr">
                            <a:lnSpc>
                              <a:spcPct val="150000"/>
                            </a:lnSpc>
                          </a:pPr>
                          <a:endParaRPr lang="en-US" dirty="0"/>
                        </a:p>
                      </a:txBody>
                      <a:tcPr anchor="ctr">
                        <a:lnL w="12700" cap="flat" cmpd="sng" algn="ctr">
                          <a:solidFill>
                            <a:schemeClr val="tx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a:lnSpc>
                              <a:spcPct val="150000"/>
                            </a:lnSpc>
                          </a:pPr>
                          <a:r>
                            <a:rPr lang="en-US" sz="2400" dirty="0"/>
                            <a:t>Non-Induced Graph</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gradFill flip="none" rotWithShape="1">
                          <a:gsLst>
                            <a:gs pos="0">
                              <a:schemeClr val="accent1">
                                <a:shade val="30000"/>
                                <a:satMod val="115000"/>
                                <a:alpha val="50000"/>
                              </a:schemeClr>
                            </a:gs>
                            <a:gs pos="50000">
                              <a:schemeClr val="accent1">
                                <a:shade val="67500"/>
                                <a:satMod val="115000"/>
                                <a:alpha val="50000"/>
                              </a:schemeClr>
                            </a:gs>
                            <a:gs pos="100000">
                              <a:schemeClr val="accent1">
                                <a:shade val="100000"/>
                                <a:satMod val="115000"/>
                                <a:alpha val="50000"/>
                              </a:schemeClr>
                            </a:gs>
                          </a:gsLst>
                          <a:path path="circle">
                            <a:fillToRect l="100000" b="100000"/>
                          </a:path>
                          <a:tileRect t="-100000" r="-100000"/>
                        </a:gradFill>
                      </a:tcPr>
                    </a:tc>
                    <a:tc>
                      <a:txBody>
                        <a:bodyPr/>
                        <a:lstStyle/>
                        <a:p>
                          <a:pPr algn="ctr">
                            <a:lnSpc>
                              <a:spcPct val="150000"/>
                            </a:lnSpc>
                          </a:pPr>
                          <a:r>
                            <a:rPr lang="en-US" sz="2400" dirty="0"/>
                            <a:t>Induced Graph</a:t>
                          </a:r>
                        </a:p>
                      </a:txBody>
                      <a:tcPr anchor="ctr">
                        <a:lnL w="28575" cap="flat" cmpd="sng" algn="ctr">
                          <a:solidFill>
                            <a:schemeClr val="bg1"/>
                          </a:solidFill>
                          <a:prstDash val="solid"/>
                          <a:round/>
                          <a:headEnd type="none" w="med" len="med"/>
                          <a:tailEnd type="none" w="med" len="med"/>
                        </a:lnL>
                        <a:gradFill flip="none" rotWithShape="1">
                          <a:gsLst>
                            <a:gs pos="0">
                              <a:schemeClr val="accent1">
                                <a:shade val="30000"/>
                                <a:satMod val="115000"/>
                                <a:alpha val="50000"/>
                              </a:schemeClr>
                            </a:gs>
                            <a:gs pos="50000">
                              <a:schemeClr val="accent1">
                                <a:shade val="67500"/>
                                <a:satMod val="115000"/>
                                <a:alpha val="50000"/>
                              </a:schemeClr>
                            </a:gs>
                            <a:gs pos="100000">
                              <a:schemeClr val="accent1">
                                <a:shade val="100000"/>
                                <a:satMod val="115000"/>
                                <a:alpha val="50000"/>
                              </a:schemeClr>
                            </a:gs>
                          </a:gsLst>
                          <a:path path="circle">
                            <a:fillToRect l="100000" b="100000"/>
                          </a:path>
                          <a:tileRect t="-100000" r="-100000"/>
                        </a:gradFill>
                      </a:tcPr>
                    </a:tc>
                    <a:extLst>
                      <a:ext uri="{0D108BD9-81ED-4DB2-BD59-A6C34878D82A}">
                        <a16:rowId xmlns:a16="http://schemas.microsoft.com/office/drawing/2014/main" val="2591809688"/>
                      </a:ext>
                    </a:extLst>
                  </a:tr>
                  <a:tr h="578295">
                    <a:tc>
                      <a:txBody>
                        <a:bodyPr/>
                        <a:lstStyle/>
                        <a:p>
                          <a:pPr algn="ctr">
                            <a:lnSpc>
                              <a:spcPct val="150000"/>
                            </a:lnSpc>
                          </a:pPr>
                          <a14:m>
                            <m:oMathPara xmlns:m="http://schemas.openxmlformats.org/officeDocument/2006/math">
                              <m:oMathParaPr>
                                <m:jc m:val="centerGroup"/>
                              </m:oMathParaPr>
                              <m:oMath xmlns:m="http://schemas.openxmlformats.org/officeDocument/2006/math">
                                <m:r>
                                  <a:rPr lang="en-US" sz="2000" b="0" i="1" smtClean="0">
                                    <a:solidFill>
                                      <a:schemeClr val="bg1"/>
                                    </a:solidFill>
                                    <a:latin typeface="Cambria Math" panose="02040503050406030204" pitchFamily="18" charset="0"/>
                                  </a:rPr>
                                  <m:t>𝑄</m:t>
                                </m:r>
                              </m:oMath>
                            </m:oMathPara>
                          </a14:m>
                          <a:endParaRPr lang="en-US" sz="2000" dirty="0">
                            <a:solidFill>
                              <a:schemeClr val="bg1"/>
                            </a:solidFill>
                          </a:endParaRPr>
                        </a:p>
                      </a:txBody>
                      <a:tcPr anchor="ctr">
                        <a:lnR w="28575" cap="flat" cmpd="sng" algn="ctr">
                          <a:solidFill>
                            <a:schemeClr val="bg1"/>
                          </a:solidFill>
                          <a:prstDash val="solid"/>
                          <a:round/>
                          <a:headEnd type="none" w="med" len="med"/>
                          <a:tailEnd type="none" w="med" len="med"/>
                        </a:lnR>
                        <a:gradFill flip="none" rotWithShape="1">
                          <a:gsLst>
                            <a:gs pos="0">
                              <a:schemeClr val="accent1">
                                <a:shade val="30000"/>
                                <a:satMod val="115000"/>
                                <a:alpha val="50000"/>
                              </a:schemeClr>
                            </a:gs>
                            <a:gs pos="50000">
                              <a:schemeClr val="accent1">
                                <a:shade val="67500"/>
                                <a:satMod val="115000"/>
                                <a:alpha val="50000"/>
                              </a:schemeClr>
                            </a:gs>
                            <a:gs pos="100000">
                              <a:schemeClr val="accent1">
                                <a:shade val="100000"/>
                                <a:satMod val="115000"/>
                                <a:alpha val="50000"/>
                              </a:schemeClr>
                            </a:gs>
                          </a:gsLst>
                          <a:path path="circle">
                            <a:fillToRect l="100000" b="100000"/>
                          </a:path>
                          <a:tileRect t="-100000" r="-100000"/>
                        </a:gradFill>
                      </a:tcPr>
                    </a:tc>
                    <a:tc>
                      <a:txBody>
                        <a:bodyPr/>
                        <a:lstStyle/>
                        <a:p>
                          <a:pPr algn="ctr">
                            <a:lnSpc>
                              <a:spcPct val="150000"/>
                            </a:lnSpc>
                          </a:pPr>
                          <a:r>
                            <a:rPr lang="en-US" sz="2400" dirty="0">
                              <a:solidFill>
                                <a:schemeClr val="bg1"/>
                              </a:solidFill>
                            </a:rPr>
                            <a:t>0.1469</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gradFill flip="none" rotWithShape="1">
                          <a:gsLst>
                            <a:gs pos="0">
                              <a:schemeClr val="tx1">
                                <a:lumMod val="50000"/>
                                <a:lumOff val="50000"/>
                                <a:alpha val="75000"/>
                              </a:schemeClr>
                            </a:gs>
                            <a:gs pos="50000">
                              <a:schemeClr val="bg1">
                                <a:lumMod val="50000"/>
                                <a:alpha val="75000"/>
                              </a:schemeClr>
                            </a:gs>
                            <a:gs pos="100000">
                              <a:schemeClr val="tx1">
                                <a:lumMod val="50000"/>
                                <a:lumOff val="50000"/>
                                <a:alpha val="75000"/>
                              </a:schemeClr>
                            </a:gs>
                          </a:gsLst>
                          <a:lin ang="10800000" scaled="1"/>
                          <a:tileRect/>
                        </a:gradFill>
                      </a:tcPr>
                    </a:tc>
                    <a:tc>
                      <a:txBody>
                        <a:bodyPr/>
                        <a:lstStyle/>
                        <a:p>
                          <a:pPr algn="ctr">
                            <a:lnSpc>
                              <a:spcPct val="150000"/>
                            </a:lnSpc>
                          </a:pPr>
                          <a:r>
                            <a:rPr lang="en-US" sz="2400" dirty="0">
                              <a:solidFill>
                                <a:schemeClr val="bg1"/>
                              </a:solidFill>
                            </a:rPr>
                            <a:t>0.1898</a:t>
                          </a:r>
                        </a:p>
                      </a:txBody>
                      <a:tcPr anchor="ctr">
                        <a:lnL w="28575" cap="flat" cmpd="sng" algn="ctr">
                          <a:solidFill>
                            <a:schemeClr val="bg1"/>
                          </a:solidFill>
                          <a:prstDash val="solid"/>
                          <a:round/>
                          <a:headEnd type="none" w="med" len="med"/>
                          <a:tailEnd type="none" w="med" len="med"/>
                        </a:lnL>
                        <a:gradFill flip="none" rotWithShape="1">
                          <a:gsLst>
                            <a:gs pos="0">
                              <a:schemeClr val="tx1">
                                <a:lumMod val="50000"/>
                                <a:lumOff val="50000"/>
                                <a:alpha val="75000"/>
                              </a:schemeClr>
                            </a:gs>
                            <a:gs pos="50000">
                              <a:schemeClr val="bg1">
                                <a:lumMod val="50000"/>
                                <a:alpha val="75000"/>
                              </a:schemeClr>
                            </a:gs>
                            <a:gs pos="100000">
                              <a:schemeClr val="tx1">
                                <a:lumMod val="50000"/>
                                <a:lumOff val="50000"/>
                                <a:alpha val="75000"/>
                              </a:schemeClr>
                            </a:gs>
                          </a:gsLst>
                          <a:lin ang="10800000" scaled="1"/>
                          <a:tileRect/>
                        </a:gradFill>
                      </a:tcPr>
                    </a:tc>
                    <a:extLst>
                      <a:ext uri="{0D108BD9-81ED-4DB2-BD59-A6C34878D82A}">
                        <a16:rowId xmlns:a16="http://schemas.microsoft.com/office/drawing/2014/main" val="1276306625"/>
                      </a:ext>
                    </a:extLst>
                  </a:tr>
                  <a:tr h="578295">
                    <a:tc>
                      <a:txBody>
                        <a:bodyPr/>
                        <a:lstStyle/>
                        <a:p>
                          <a:pPr algn="ctr">
                            <a:lnSpc>
                              <a:spcPct val="150000"/>
                            </a:lnSpc>
                          </a:pPr>
                          <a14:m>
                            <m:oMathPara xmlns:m="http://schemas.openxmlformats.org/officeDocument/2006/math">
                              <m:oMathParaPr>
                                <m:jc m:val="centerGroup"/>
                              </m:oMathParaPr>
                              <m:oMath xmlns:m="http://schemas.openxmlformats.org/officeDocument/2006/math">
                                <m:sSub>
                                  <m:sSubPr>
                                    <m:ctrlPr>
                                      <a:rPr lang="en-US" sz="200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𝑄</m:t>
                                    </m:r>
                                  </m:e>
                                  <m:sub>
                                    <m:r>
                                      <a:rPr lang="en-US" sz="2000" b="0" i="1" smtClean="0">
                                        <a:solidFill>
                                          <a:schemeClr val="bg1"/>
                                        </a:solidFill>
                                        <a:latin typeface="Cambria Math" panose="02040503050406030204" pitchFamily="18" charset="0"/>
                                      </a:rPr>
                                      <m:t>𝑚𝑎𝑥</m:t>
                                    </m:r>
                                  </m:sub>
                                </m:sSub>
                              </m:oMath>
                            </m:oMathPara>
                          </a14:m>
                          <a:endParaRPr lang="en-US" sz="2000" dirty="0">
                            <a:solidFill>
                              <a:schemeClr val="bg1"/>
                            </a:solidFill>
                          </a:endParaRPr>
                        </a:p>
                      </a:txBody>
                      <a:tcPr anchor="ctr">
                        <a:lnR w="28575" cap="flat" cmpd="sng" algn="ctr">
                          <a:solidFill>
                            <a:schemeClr val="bg1"/>
                          </a:solidFill>
                          <a:prstDash val="solid"/>
                          <a:round/>
                          <a:headEnd type="none" w="med" len="med"/>
                          <a:tailEnd type="none" w="med" len="med"/>
                        </a:lnR>
                        <a:gradFill flip="none" rotWithShape="1">
                          <a:gsLst>
                            <a:gs pos="0">
                              <a:schemeClr val="accent1">
                                <a:shade val="30000"/>
                                <a:satMod val="115000"/>
                                <a:alpha val="50000"/>
                              </a:schemeClr>
                            </a:gs>
                            <a:gs pos="50000">
                              <a:schemeClr val="accent1">
                                <a:shade val="67500"/>
                                <a:satMod val="115000"/>
                                <a:alpha val="50000"/>
                              </a:schemeClr>
                            </a:gs>
                            <a:gs pos="100000">
                              <a:schemeClr val="accent1">
                                <a:shade val="100000"/>
                                <a:satMod val="115000"/>
                                <a:alpha val="50000"/>
                              </a:schemeClr>
                            </a:gs>
                          </a:gsLst>
                          <a:path path="circle">
                            <a:fillToRect l="100000" b="100000"/>
                          </a:path>
                          <a:tileRect t="-100000" r="-100000"/>
                        </a:gradFill>
                      </a:tcPr>
                    </a:tc>
                    <a:tc>
                      <a:txBody>
                        <a:bodyPr/>
                        <a:lstStyle/>
                        <a:p>
                          <a:pPr algn="ctr">
                            <a:lnSpc>
                              <a:spcPct val="150000"/>
                            </a:lnSpc>
                          </a:pPr>
                          <a:r>
                            <a:rPr lang="en-US" sz="2400" dirty="0">
                              <a:solidFill>
                                <a:schemeClr val="bg1"/>
                              </a:solidFill>
                            </a:rPr>
                            <a:t>0.9956</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gradFill flip="none" rotWithShape="1">
                          <a:gsLst>
                            <a:gs pos="0">
                              <a:schemeClr val="tx1">
                                <a:lumMod val="50000"/>
                                <a:lumOff val="50000"/>
                                <a:alpha val="75000"/>
                              </a:schemeClr>
                            </a:gs>
                            <a:gs pos="50000">
                              <a:schemeClr val="bg1">
                                <a:lumMod val="50000"/>
                                <a:alpha val="75000"/>
                              </a:schemeClr>
                            </a:gs>
                            <a:gs pos="100000">
                              <a:schemeClr val="tx1">
                                <a:lumMod val="50000"/>
                                <a:lumOff val="50000"/>
                                <a:alpha val="75000"/>
                              </a:schemeClr>
                            </a:gs>
                          </a:gsLst>
                          <a:lin ang="10800000" scaled="1"/>
                          <a:tileRect/>
                        </a:gradFill>
                      </a:tcPr>
                    </a:tc>
                    <a:tc>
                      <a:txBody>
                        <a:bodyPr/>
                        <a:lstStyle/>
                        <a:p>
                          <a:pPr algn="ctr">
                            <a:lnSpc>
                              <a:spcPct val="150000"/>
                            </a:lnSpc>
                          </a:pPr>
                          <a:r>
                            <a:rPr lang="en-US" sz="2400" dirty="0">
                              <a:solidFill>
                                <a:schemeClr val="bg1"/>
                              </a:solidFill>
                            </a:rPr>
                            <a:t>0.9927</a:t>
                          </a:r>
                        </a:p>
                      </a:txBody>
                      <a:tcPr anchor="ctr">
                        <a:lnL w="28575" cap="flat" cmpd="sng" algn="ctr">
                          <a:solidFill>
                            <a:schemeClr val="bg1"/>
                          </a:solidFill>
                          <a:prstDash val="solid"/>
                          <a:round/>
                          <a:headEnd type="none" w="med" len="med"/>
                          <a:tailEnd type="none" w="med" len="med"/>
                        </a:lnL>
                        <a:gradFill flip="none" rotWithShape="1">
                          <a:gsLst>
                            <a:gs pos="0">
                              <a:schemeClr val="tx1">
                                <a:lumMod val="50000"/>
                                <a:lumOff val="50000"/>
                                <a:alpha val="75000"/>
                              </a:schemeClr>
                            </a:gs>
                            <a:gs pos="50000">
                              <a:schemeClr val="bg1">
                                <a:lumMod val="50000"/>
                                <a:alpha val="75000"/>
                              </a:schemeClr>
                            </a:gs>
                            <a:gs pos="100000">
                              <a:schemeClr val="tx1">
                                <a:lumMod val="50000"/>
                                <a:lumOff val="50000"/>
                                <a:alpha val="75000"/>
                              </a:schemeClr>
                            </a:gs>
                          </a:gsLst>
                          <a:lin ang="10800000" scaled="1"/>
                          <a:tileRect/>
                        </a:gradFill>
                      </a:tcPr>
                    </a:tc>
                    <a:extLst>
                      <a:ext uri="{0D108BD9-81ED-4DB2-BD59-A6C34878D82A}">
                        <a16:rowId xmlns:a16="http://schemas.microsoft.com/office/drawing/2014/main" val="1410937527"/>
                      </a:ext>
                    </a:extLst>
                  </a:tr>
                </a:tbl>
              </a:graphicData>
            </a:graphic>
          </p:graphicFrame>
        </mc:Choice>
        <mc:Fallback xmlns="">
          <p:graphicFrame>
            <p:nvGraphicFramePr>
              <p:cNvPr id="3" name="Table 3">
                <a:extLst>
                  <a:ext uri="{FF2B5EF4-FFF2-40B4-BE49-F238E27FC236}">
                    <a16:creationId xmlns:a16="http://schemas.microsoft.com/office/drawing/2014/main" id="{933F58CD-8FD0-AFCF-B148-1D064325AD6E}"/>
                  </a:ext>
                </a:extLst>
              </p:cNvPr>
              <p:cNvGraphicFramePr>
                <a:graphicFrameLocks noGrp="1"/>
              </p:cNvGraphicFramePr>
              <p:nvPr>
                <p:extLst>
                  <p:ext uri="{D42A27DB-BD31-4B8C-83A1-F6EECF244321}">
                    <p14:modId xmlns:p14="http://schemas.microsoft.com/office/powerpoint/2010/main" val="2113537923"/>
                  </p:ext>
                </p:extLst>
              </p:nvPr>
            </p:nvGraphicFramePr>
            <p:xfrm>
              <a:off x="1058173" y="1500814"/>
              <a:ext cx="10075653" cy="1734885"/>
            </p:xfrm>
            <a:graphic>
              <a:graphicData uri="http://schemas.openxmlformats.org/drawingml/2006/table">
                <a:tbl>
                  <a:tblPr firstRow="1" bandRow="1">
                    <a:tableStyleId>{5C22544A-7EE6-4342-B048-85BDC9FD1C3A}</a:tableStyleId>
                  </a:tblPr>
                  <a:tblGrid>
                    <a:gridCol w="2286703">
                      <a:extLst>
                        <a:ext uri="{9D8B030D-6E8A-4147-A177-3AD203B41FA5}">
                          <a16:colId xmlns:a16="http://schemas.microsoft.com/office/drawing/2014/main" val="2284237109"/>
                        </a:ext>
                      </a:extLst>
                    </a:gridCol>
                    <a:gridCol w="3894475">
                      <a:extLst>
                        <a:ext uri="{9D8B030D-6E8A-4147-A177-3AD203B41FA5}">
                          <a16:colId xmlns:a16="http://schemas.microsoft.com/office/drawing/2014/main" val="117860275"/>
                        </a:ext>
                      </a:extLst>
                    </a:gridCol>
                    <a:gridCol w="3894475">
                      <a:extLst>
                        <a:ext uri="{9D8B030D-6E8A-4147-A177-3AD203B41FA5}">
                          <a16:colId xmlns:a16="http://schemas.microsoft.com/office/drawing/2014/main" val="135205513"/>
                        </a:ext>
                      </a:extLst>
                    </a:gridCol>
                  </a:tblGrid>
                  <a:tr h="578295">
                    <a:tc>
                      <a:txBody>
                        <a:bodyPr/>
                        <a:lstStyle/>
                        <a:p>
                          <a:pPr algn="ctr">
                            <a:lnSpc>
                              <a:spcPct val="150000"/>
                            </a:lnSpc>
                          </a:pPr>
                          <a:endParaRPr lang="en-US" dirty="0"/>
                        </a:p>
                      </a:txBody>
                      <a:tcPr anchor="ctr">
                        <a:lnL w="12700" cap="flat" cmpd="sng" algn="ctr">
                          <a:solidFill>
                            <a:schemeClr val="tx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a:lnSpc>
                              <a:spcPct val="150000"/>
                            </a:lnSpc>
                          </a:pPr>
                          <a:r>
                            <a:rPr lang="en-US" sz="2400" dirty="0"/>
                            <a:t>Non-Induced Graph</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gradFill flip="none" rotWithShape="1">
                          <a:gsLst>
                            <a:gs pos="0">
                              <a:schemeClr val="accent1">
                                <a:shade val="30000"/>
                                <a:satMod val="115000"/>
                                <a:alpha val="50000"/>
                              </a:schemeClr>
                            </a:gs>
                            <a:gs pos="50000">
                              <a:schemeClr val="accent1">
                                <a:shade val="67500"/>
                                <a:satMod val="115000"/>
                                <a:alpha val="50000"/>
                              </a:schemeClr>
                            </a:gs>
                            <a:gs pos="100000">
                              <a:schemeClr val="accent1">
                                <a:shade val="100000"/>
                                <a:satMod val="115000"/>
                                <a:alpha val="50000"/>
                              </a:schemeClr>
                            </a:gs>
                          </a:gsLst>
                          <a:path path="circle">
                            <a:fillToRect l="100000" b="100000"/>
                          </a:path>
                          <a:tileRect t="-100000" r="-100000"/>
                        </a:gradFill>
                      </a:tcPr>
                    </a:tc>
                    <a:tc>
                      <a:txBody>
                        <a:bodyPr/>
                        <a:lstStyle/>
                        <a:p>
                          <a:pPr algn="ctr">
                            <a:lnSpc>
                              <a:spcPct val="150000"/>
                            </a:lnSpc>
                          </a:pPr>
                          <a:r>
                            <a:rPr lang="en-US" sz="2400" dirty="0"/>
                            <a:t>Induced Graph</a:t>
                          </a:r>
                        </a:p>
                      </a:txBody>
                      <a:tcPr anchor="ctr">
                        <a:lnL w="28575" cap="flat" cmpd="sng" algn="ctr">
                          <a:solidFill>
                            <a:schemeClr val="bg1"/>
                          </a:solidFill>
                          <a:prstDash val="solid"/>
                          <a:round/>
                          <a:headEnd type="none" w="med" len="med"/>
                          <a:tailEnd type="none" w="med" len="med"/>
                        </a:lnL>
                        <a:gradFill flip="none" rotWithShape="1">
                          <a:gsLst>
                            <a:gs pos="0">
                              <a:schemeClr val="accent1">
                                <a:shade val="30000"/>
                                <a:satMod val="115000"/>
                                <a:alpha val="50000"/>
                              </a:schemeClr>
                            </a:gs>
                            <a:gs pos="50000">
                              <a:schemeClr val="accent1">
                                <a:shade val="67500"/>
                                <a:satMod val="115000"/>
                                <a:alpha val="50000"/>
                              </a:schemeClr>
                            </a:gs>
                            <a:gs pos="100000">
                              <a:schemeClr val="accent1">
                                <a:shade val="100000"/>
                                <a:satMod val="115000"/>
                                <a:alpha val="50000"/>
                              </a:schemeClr>
                            </a:gs>
                          </a:gsLst>
                          <a:path path="circle">
                            <a:fillToRect l="100000" b="100000"/>
                          </a:path>
                          <a:tileRect t="-100000" r="-100000"/>
                        </a:gradFill>
                      </a:tcPr>
                    </a:tc>
                    <a:extLst>
                      <a:ext uri="{0D108BD9-81ED-4DB2-BD59-A6C34878D82A}">
                        <a16:rowId xmlns:a16="http://schemas.microsoft.com/office/drawing/2014/main" val="2591809688"/>
                      </a:ext>
                    </a:extLst>
                  </a:tr>
                  <a:tr h="578295">
                    <a:tc>
                      <a:txBody>
                        <a:bodyPr/>
                        <a:lstStyle/>
                        <a:p>
                          <a:endParaRPr lang="en-US"/>
                        </a:p>
                      </a:txBody>
                      <a:tcPr anchor="ctr">
                        <a:lnR w="28575" cap="flat" cmpd="sng" algn="ctr">
                          <a:solidFill>
                            <a:schemeClr val="bg1"/>
                          </a:solidFill>
                          <a:prstDash val="solid"/>
                          <a:round/>
                          <a:headEnd type="none" w="med" len="med"/>
                          <a:tailEnd type="none" w="med" len="med"/>
                        </a:lnR>
                        <a:blipFill>
                          <a:blip r:embed="rId4"/>
                          <a:stretch>
                            <a:fillRect l="-267" t="-101053" r="-342133" b="-125263"/>
                          </a:stretch>
                        </a:blipFill>
                      </a:tcPr>
                    </a:tc>
                    <a:tc>
                      <a:txBody>
                        <a:bodyPr/>
                        <a:lstStyle/>
                        <a:p>
                          <a:pPr algn="ctr">
                            <a:lnSpc>
                              <a:spcPct val="150000"/>
                            </a:lnSpc>
                          </a:pPr>
                          <a:r>
                            <a:rPr lang="en-US" sz="2400" dirty="0">
                              <a:solidFill>
                                <a:schemeClr val="bg1"/>
                              </a:solidFill>
                            </a:rPr>
                            <a:t>0.1469</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gradFill flip="none" rotWithShape="1">
                          <a:gsLst>
                            <a:gs pos="0">
                              <a:schemeClr val="tx1">
                                <a:lumMod val="50000"/>
                                <a:lumOff val="50000"/>
                                <a:alpha val="75000"/>
                              </a:schemeClr>
                            </a:gs>
                            <a:gs pos="50000">
                              <a:schemeClr val="bg1">
                                <a:lumMod val="50000"/>
                                <a:alpha val="75000"/>
                              </a:schemeClr>
                            </a:gs>
                            <a:gs pos="100000">
                              <a:schemeClr val="tx1">
                                <a:lumMod val="50000"/>
                                <a:lumOff val="50000"/>
                                <a:alpha val="75000"/>
                              </a:schemeClr>
                            </a:gs>
                          </a:gsLst>
                          <a:lin ang="10800000" scaled="1"/>
                          <a:tileRect/>
                        </a:gradFill>
                      </a:tcPr>
                    </a:tc>
                    <a:tc>
                      <a:txBody>
                        <a:bodyPr/>
                        <a:lstStyle/>
                        <a:p>
                          <a:pPr algn="ctr">
                            <a:lnSpc>
                              <a:spcPct val="150000"/>
                            </a:lnSpc>
                          </a:pPr>
                          <a:r>
                            <a:rPr lang="en-US" sz="2400" dirty="0">
                              <a:solidFill>
                                <a:schemeClr val="bg1"/>
                              </a:solidFill>
                            </a:rPr>
                            <a:t>0.1898</a:t>
                          </a:r>
                        </a:p>
                      </a:txBody>
                      <a:tcPr anchor="ctr">
                        <a:lnL w="28575" cap="flat" cmpd="sng" algn="ctr">
                          <a:solidFill>
                            <a:schemeClr val="bg1"/>
                          </a:solidFill>
                          <a:prstDash val="solid"/>
                          <a:round/>
                          <a:headEnd type="none" w="med" len="med"/>
                          <a:tailEnd type="none" w="med" len="med"/>
                        </a:lnL>
                        <a:gradFill flip="none" rotWithShape="1">
                          <a:gsLst>
                            <a:gs pos="0">
                              <a:schemeClr val="tx1">
                                <a:lumMod val="50000"/>
                                <a:lumOff val="50000"/>
                                <a:alpha val="75000"/>
                              </a:schemeClr>
                            </a:gs>
                            <a:gs pos="50000">
                              <a:schemeClr val="bg1">
                                <a:lumMod val="50000"/>
                                <a:alpha val="75000"/>
                              </a:schemeClr>
                            </a:gs>
                            <a:gs pos="100000">
                              <a:schemeClr val="tx1">
                                <a:lumMod val="50000"/>
                                <a:lumOff val="50000"/>
                                <a:alpha val="75000"/>
                              </a:schemeClr>
                            </a:gs>
                          </a:gsLst>
                          <a:lin ang="10800000" scaled="1"/>
                          <a:tileRect/>
                        </a:gradFill>
                      </a:tcPr>
                    </a:tc>
                    <a:extLst>
                      <a:ext uri="{0D108BD9-81ED-4DB2-BD59-A6C34878D82A}">
                        <a16:rowId xmlns:a16="http://schemas.microsoft.com/office/drawing/2014/main" val="1276306625"/>
                      </a:ext>
                    </a:extLst>
                  </a:tr>
                  <a:tr h="578295">
                    <a:tc>
                      <a:txBody>
                        <a:bodyPr/>
                        <a:lstStyle/>
                        <a:p>
                          <a:endParaRPr lang="en-US"/>
                        </a:p>
                      </a:txBody>
                      <a:tcPr anchor="ctr">
                        <a:lnR w="28575" cap="flat" cmpd="sng" algn="ctr">
                          <a:solidFill>
                            <a:schemeClr val="bg1"/>
                          </a:solidFill>
                          <a:prstDash val="solid"/>
                          <a:round/>
                          <a:headEnd type="none" w="med" len="med"/>
                          <a:tailEnd type="none" w="med" len="med"/>
                        </a:lnR>
                        <a:blipFill>
                          <a:blip r:embed="rId4"/>
                          <a:stretch>
                            <a:fillRect l="-267" t="-201053" r="-342133" b="-25263"/>
                          </a:stretch>
                        </a:blipFill>
                      </a:tcPr>
                    </a:tc>
                    <a:tc>
                      <a:txBody>
                        <a:bodyPr/>
                        <a:lstStyle/>
                        <a:p>
                          <a:pPr algn="ctr">
                            <a:lnSpc>
                              <a:spcPct val="150000"/>
                            </a:lnSpc>
                          </a:pPr>
                          <a:r>
                            <a:rPr lang="en-US" sz="2400" dirty="0">
                              <a:solidFill>
                                <a:schemeClr val="bg1"/>
                              </a:solidFill>
                            </a:rPr>
                            <a:t>0.9956</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gradFill flip="none" rotWithShape="1">
                          <a:gsLst>
                            <a:gs pos="0">
                              <a:schemeClr val="tx1">
                                <a:lumMod val="50000"/>
                                <a:lumOff val="50000"/>
                                <a:alpha val="75000"/>
                              </a:schemeClr>
                            </a:gs>
                            <a:gs pos="50000">
                              <a:schemeClr val="bg1">
                                <a:lumMod val="50000"/>
                                <a:alpha val="75000"/>
                              </a:schemeClr>
                            </a:gs>
                            <a:gs pos="100000">
                              <a:schemeClr val="tx1">
                                <a:lumMod val="50000"/>
                                <a:lumOff val="50000"/>
                                <a:alpha val="75000"/>
                              </a:schemeClr>
                            </a:gs>
                          </a:gsLst>
                          <a:lin ang="10800000" scaled="1"/>
                          <a:tileRect/>
                        </a:gradFill>
                      </a:tcPr>
                    </a:tc>
                    <a:tc>
                      <a:txBody>
                        <a:bodyPr/>
                        <a:lstStyle/>
                        <a:p>
                          <a:pPr algn="ctr">
                            <a:lnSpc>
                              <a:spcPct val="150000"/>
                            </a:lnSpc>
                          </a:pPr>
                          <a:r>
                            <a:rPr lang="en-US" sz="2400" dirty="0">
                              <a:solidFill>
                                <a:schemeClr val="bg1"/>
                              </a:solidFill>
                            </a:rPr>
                            <a:t>0.9927</a:t>
                          </a:r>
                        </a:p>
                      </a:txBody>
                      <a:tcPr anchor="ctr">
                        <a:lnL w="28575" cap="flat" cmpd="sng" algn="ctr">
                          <a:solidFill>
                            <a:schemeClr val="bg1"/>
                          </a:solidFill>
                          <a:prstDash val="solid"/>
                          <a:round/>
                          <a:headEnd type="none" w="med" len="med"/>
                          <a:tailEnd type="none" w="med" len="med"/>
                        </a:lnL>
                        <a:gradFill flip="none" rotWithShape="1">
                          <a:gsLst>
                            <a:gs pos="0">
                              <a:schemeClr val="tx1">
                                <a:lumMod val="50000"/>
                                <a:lumOff val="50000"/>
                                <a:alpha val="75000"/>
                              </a:schemeClr>
                            </a:gs>
                            <a:gs pos="50000">
                              <a:schemeClr val="bg1">
                                <a:lumMod val="50000"/>
                                <a:alpha val="75000"/>
                              </a:schemeClr>
                            </a:gs>
                            <a:gs pos="100000">
                              <a:schemeClr val="tx1">
                                <a:lumMod val="50000"/>
                                <a:lumOff val="50000"/>
                                <a:alpha val="75000"/>
                              </a:schemeClr>
                            </a:gs>
                          </a:gsLst>
                          <a:lin ang="10800000" scaled="1"/>
                          <a:tileRect/>
                        </a:gradFill>
                      </a:tcPr>
                    </a:tc>
                    <a:extLst>
                      <a:ext uri="{0D108BD9-81ED-4DB2-BD59-A6C34878D82A}">
                        <a16:rowId xmlns:a16="http://schemas.microsoft.com/office/drawing/2014/main" val="1410937527"/>
                      </a:ext>
                    </a:extLst>
                  </a:tr>
                </a:tbl>
              </a:graphicData>
            </a:graphic>
          </p:graphicFrame>
        </mc:Fallback>
      </mc:AlternateContent>
    </p:spTree>
    <p:extLst>
      <p:ext uri="{BB962C8B-B14F-4D97-AF65-F5344CB8AC3E}">
        <p14:creationId xmlns:p14="http://schemas.microsoft.com/office/powerpoint/2010/main" val="2447625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
                                            <p:txEl>
                                              <p:pRg st="0" end="0"/>
                                            </p:txEl>
                                          </p:spTgt>
                                        </p:tgtEl>
                                        <p:attrNameLst>
                                          <p:attrName>style.visibility</p:attrName>
                                        </p:attrNameLst>
                                      </p:cBhvr>
                                      <p:to>
                                        <p:strVal val="visible"/>
                                      </p:to>
                                    </p:set>
                                    <p:animEffect transition="in" filter="fade">
                                      <p:cBhvr>
                                        <p:cTn id="7" dur="500"/>
                                        <p:tgtEl>
                                          <p:spTgt spid="2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5">
                                            <p:txEl>
                                              <p:pRg st="1" end="1"/>
                                            </p:txEl>
                                          </p:spTgt>
                                        </p:tgtEl>
                                        <p:attrNameLst>
                                          <p:attrName>style.visibility</p:attrName>
                                        </p:attrNameLst>
                                      </p:cBhvr>
                                      <p:to>
                                        <p:strVal val="visible"/>
                                      </p:to>
                                    </p:set>
                                    <p:animEffect transition="in" filter="fade">
                                      <p:cBhvr>
                                        <p:cTn id="12" dur="500"/>
                                        <p:tgtEl>
                                          <p:spTgt spid="2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5">
                                            <p:txEl>
                                              <p:pRg st="2" end="2"/>
                                            </p:txEl>
                                          </p:spTgt>
                                        </p:tgtEl>
                                        <p:attrNameLst>
                                          <p:attrName>style.visibility</p:attrName>
                                        </p:attrNameLst>
                                      </p:cBhvr>
                                      <p:to>
                                        <p:strVal val="visible"/>
                                      </p:to>
                                    </p:set>
                                    <p:animEffect transition="in" filter="fade">
                                      <p:cBhvr>
                                        <p:cTn id="17" dur="500"/>
                                        <p:tgtEl>
                                          <p:spTgt spid="2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5">
                                            <p:txEl>
                                              <p:pRg st="3" end="3"/>
                                            </p:txEl>
                                          </p:spTgt>
                                        </p:tgtEl>
                                        <p:attrNameLst>
                                          <p:attrName>style.visibility</p:attrName>
                                        </p:attrNameLst>
                                      </p:cBhvr>
                                      <p:to>
                                        <p:strVal val="visible"/>
                                      </p:to>
                                    </p:set>
                                    <p:animEffect transition="in" filter="fade">
                                      <p:cBhvr>
                                        <p:cTn id="22" dur="500"/>
                                        <p:tgtEl>
                                          <p:spTgt spid="2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5">
                                            <p:txEl>
                                              <p:pRg st="4" end="4"/>
                                            </p:txEl>
                                          </p:spTgt>
                                        </p:tgtEl>
                                        <p:attrNameLst>
                                          <p:attrName>style.visibility</p:attrName>
                                        </p:attrNameLst>
                                      </p:cBhvr>
                                      <p:to>
                                        <p:strVal val="visible"/>
                                      </p:to>
                                    </p:set>
                                    <p:animEffect transition="in" filter="fade">
                                      <p:cBhvr>
                                        <p:cTn id="27" dur="500"/>
                                        <p:tgtEl>
                                          <p:spTgt spid="2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5">
                                            <p:txEl>
                                              <p:pRg st="5" end="5"/>
                                            </p:txEl>
                                          </p:spTgt>
                                        </p:tgtEl>
                                        <p:attrNameLst>
                                          <p:attrName>style.visibility</p:attrName>
                                        </p:attrNameLst>
                                      </p:cBhvr>
                                      <p:to>
                                        <p:strVal val="visible"/>
                                      </p:to>
                                    </p:set>
                                    <p:animEffect transition="in" filter="fade">
                                      <p:cBhvr>
                                        <p:cTn id="32" dur="500"/>
                                        <p:tgtEl>
                                          <p:spTgt spid="2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phere of mesh and nodes">
            <a:extLst>
              <a:ext uri="{FF2B5EF4-FFF2-40B4-BE49-F238E27FC236}">
                <a16:creationId xmlns:a16="http://schemas.microsoft.com/office/drawing/2014/main" id="{F2F76076-A289-4503-0B72-CD34452A9B51}"/>
              </a:ext>
            </a:extLst>
          </p:cNvPr>
          <p:cNvPicPr>
            <a:picLocks noChangeAspect="1"/>
          </p:cNvPicPr>
          <p:nvPr/>
        </p:nvPicPr>
        <p:blipFill rotWithShape="1">
          <a:blip r:embed="rId2"/>
          <a:srcRect t="2677" b="22323"/>
          <a:stretch/>
        </p:blipFill>
        <p:spPr>
          <a:xfrm>
            <a:off x="0" y="0"/>
            <a:ext cx="12191979" cy="6858000"/>
          </a:xfrm>
          <a:prstGeom prst="rect">
            <a:avLst/>
          </a:prstGeom>
        </p:spPr>
      </p:pic>
      <p:sp>
        <p:nvSpPr>
          <p:cNvPr id="4" name="Rectangle 3">
            <a:extLst>
              <a:ext uri="{FF2B5EF4-FFF2-40B4-BE49-F238E27FC236}">
                <a16:creationId xmlns:a16="http://schemas.microsoft.com/office/drawing/2014/main" id="{602072D2-C58D-640F-B898-3FB296D5B1AA}"/>
              </a:ext>
            </a:extLst>
          </p:cNvPr>
          <p:cNvSpPr/>
          <p:nvPr/>
        </p:nvSpPr>
        <p:spPr>
          <a:xfrm>
            <a:off x="3611418" y="803564"/>
            <a:ext cx="8580582" cy="6054437"/>
          </a:xfrm>
          <a:prstGeom prst="rect">
            <a:avLst/>
          </a:prstGeom>
          <a:gradFill flip="none" rotWithShape="1">
            <a:gsLst>
              <a:gs pos="0">
                <a:schemeClr val="tx1">
                  <a:alpha val="75000"/>
                </a:schemeClr>
              </a:gs>
              <a:gs pos="75000">
                <a:schemeClr val="tx1">
                  <a:alpha val="75000"/>
                </a:schemeClr>
              </a:gs>
              <a:gs pos="100000">
                <a:srgbClr val="000000">
                  <a:alpha val="0"/>
                </a:srgbClr>
              </a:gs>
            </a:gsLst>
            <a:path path="rect">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616C5AE-816A-C82D-3539-D726E9C0C073}"/>
              </a:ext>
            </a:extLst>
          </p:cNvPr>
          <p:cNvSpPr>
            <a:spLocks noGrp="1"/>
          </p:cNvSpPr>
          <p:nvPr>
            <p:ph type="title"/>
          </p:nvPr>
        </p:nvSpPr>
        <p:spPr>
          <a:xfrm>
            <a:off x="181156" y="146823"/>
            <a:ext cx="7295969" cy="973652"/>
          </a:xfrm>
        </p:spPr>
        <p:txBody>
          <a:bodyPr vert="horz" lIns="91440" tIns="45720" rIns="91440" bIns="45720" rtlCol="0" anchor="t">
            <a:normAutofit/>
          </a:bodyPr>
          <a:lstStyle/>
          <a:p>
            <a:pPr algn="just"/>
            <a:r>
              <a:rPr lang="en-US" sz="5400" dirty="0">
                <a:ln w="12700" cap="rnd">
                  <a:solidFill>
                    <a:schemeClr val="bg1">
                      <a:alpha val="80000"/>
                    </a:schemeClr>
                  </a:solidFill>
                </a:ln>
                <a:gradFill>
                  <a:gsLst>
                    <a:gs pos="100000">
                      <a:schemeClr val="accent3">
                        <a:lumMod val="50000"/>
                        <a:alpha val="68000"/>
                      </a:schemeClr>
                    </a:gs>
                    <a:gs pos="0">
                      <a:schemeClr val="accent1"/>
                    </a:gs>
                  </a:gsLst>
                  <a:lin ang="0" scaled="1"/>
                </a:gradFill>
              </a:rPr>
              <a:t>Scalar Assortativity</a:t>
            </a:r>
            <a:endParaRPr lang="en-US" dirty="0">
              <a:solidFill>
                <a:srgbClr val="FFFFFF"/>
              </a:solidFill>
            </a:endParaRPr>
          </a:p>
        </p:txBody>
      </p:sp>
      <p:sp>
        <p:nvSpPr>
          <p:cNvPr id="25" name="Content Placeholder 2">
            <a:extLst>
              <a:ext uri="{FF2B5EF4-FFF2-40B4-BE49-F238E27FC236}">
                <a16:creationId xmlns:a16="http://schemas.microsoft.com/office/drawing/2014/main" id="{BF38A68D-052C-3C4D-8AD0-52022B99A3F0}"/>
              </a:ext>
            </a:extLst>
          </p:cNvPr>
          <p:cNvSpPr txBox="1">
            <a:spLocks/>
          </p:cNvSpPr>
          <p:nvPr/>
        </p:nvSpPr>
        <p:spPr>
          <a:xfrm>
            <a:off x="338228" y="3821503"/>
            <a:ext cx="11434672" cy="2750748"/>
          </a:xfrm>
          <a:prstGeom prst="rect">
            <a:avLst/>
          </a:prstGeom>
        </p:spPr>
        <p:txBody>
          <a:bodyPr vert="horz" lIns="91440" tIns="45720" rIns="91440" bIns="45720" rtlCol="0" anchor="t">
            <a:normAutofit/>
          </a:bodyPr>
          <a:lstStyle>
            <a:lvl1pPr marL="228600" indent="-228600" algn="l" defTabSz="914400" rtl="0" eaLnBrk="1" latinLnBrk="0" hangingPunct="1">
              <a:lnSpc>
                <a:spcPct val="110000"/>
              </a:lnSpc>
              <a:spcBef>
                <a:spcPts val="1000"/>
              </a:spcBef>
              <a:buClr>
                <a:schemeClr val="tx2"/>
              </a:buClr>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Clr>
                <a:schemeClr val="tx2"/>
              </a:buClr>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Clr>
                <a:schemeClr val="tx2"/>
              </a:buClr>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Clr>
                <a:schemeClr val="tx2"/>
              </a:buClr>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Clr>
                <a:schemeClr val="tx2"/>
              </a:buClr>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en-US" sz="2800" b="1" dirty="0">
                <a:solidFill>
                  <a:schemeClr val="bg1"/>
                </a:solidFill>
              </a:rPr>
              <a:t>Discuss</a:t>
            </a:r>
          </a:p>
          <a:p>
            <a:pPr lvl="1">
              <a:lnSpc>
                <a:spcPct val="120000"/>
              </a:lnSpc>
              <a:buClr>
                <a:schemeClr val="bg1"/>
              </a:buClr>
              <a:buFont typeface="Courier New" panose="02070309020205020404" pitchFamily="49" charset="0"/>
              <a:buChar char="o"/>
            </a:pPr>
            <a:r>
              <a:rPr lang="en-US" sz="2000" dirty="0">
                <a:solidFill>
                  <a:schemeClr val="bg1"/>
                </a:solidFill>
              </a:rPr>
              <a:t>All attributes are assortatively mixed. Why?</a:t>
            </a:r>
          </a:p>
          <a:p>
            <a:pPr lvl="1">
              <a:lnSpc>
                <a:spcPct val="120000"/>
              </a:lnSpc>
              <a:buClr>
                <a:schemeClr val="bg1"/>
              </a:buClr>
              <a:buFont typeface="Courier New" panose="02070309020205020404" pitchFamily="49" charset="0"/>
              <a:buChar char="o"/>
            </a:pPr>
            <a:r>
              <a:rPr lang="en-US" sz="2000" dirty="0">
                <a:solidFill>
                  <a:schemeClr val="bg1"/>
                </a:solidFill>
              </a:rPr>
              <a:t>Why is change in population the most assortatively mixed?</a:t>
            </a:r>
          </a:p>
          <a:p>
            <a:pPr lvl="2">
              <a:lnSpc>
                <a:spcPct val="120000"/>
              </a:lnSpc>
              <a:buClr>
                <a:schemeClr val="bg1"/>
              </a:buClr>
              <a:buFont typeface="Courier New" panose="02070309020205020404" pitchFamily="49" charset="0"/>
              <a:buChar char="o"/>
            </a:pPr>
            <a:r>
              <a:rPr lang="en-US" sz="1800" dirty="0">
                <a:solidFill>
                  <a:schemeClr val="bg1"/>
                </a:solidFill>
              </a:rPr>
              <a:t>Geographical proximity?</a:t>
            </a:r>
          </a:p>
          <a:p>
            <a:pPr lvl="1">
              <a:lnSpc>
                <a:spcPct val="120000"/>
              </a:lnSpc>
              <a:buClr>
                <a:schemeClr val="bg1"/>
              </a:buClr>
              <a:buFont typeface="Courier New" panose="02070309020205020404" pitchFamily="49" charset="0"/>
              <a:buChar char="o"/>
            </a:pPr>
            <a:r>
              <a:rPr lang="en-US" sz="2000" dirty="0">
                <a:solidFill>
                  <a:schemeClr val="bg1"/>
                </a:solidFill>
              </a:rPr>
              <a:t>Why does it make sense for the non-induced graph to be more assortatively mixed by population than the induced graph?</a:t>
            </a:r>
            <a:r>
              <a:rPr lang="en-US" sz="1800" dirty="0">
                <a:solidFill>
                  <a:schemeClr val="bg1"/>
                </a:solidFill>
              </a:rPr>
              <a:t> </a:t>
            </a:r>
          </a:p>
        </p:txBody>
      </p:sp>
      <mc:AlternateContent xmlns:mc="http://schemas.openxmlformats.org/markup-compatibility/2006" xmlns:a14="http://schemas.microsoft.com/office/drawing/2010/main">
        <mc:Choice Requires="a14">
          <p:graphicFrame>
            <p:nvGraphicFramePr>
              <p:cNvPr id="3" name="Table 3">
                <a:extLst>
                  <a:ext uri="{FF2B5EF4-FFF2-40B4-BE49-F238E27FC236}">
                    <a16:creationId xmlns:a16="http://schemas.microsoft.com/office/drawing/2014/main" id="{933F58CD-8FD0-AFCF-B148-1D064325AD6E}"/>
                  </a:ext>
                </a:extLst>
              </p:cNvPr>
              <p:cNvGraphicFramePr>
                <a:graphicFrameLocks noGrp="1"/>
              </p:cNvGraphicFramePr>
              <p:nvPr>
                <p:extLst>
                  <p:ext uri="{D42A27DB-BD31-4B8C-83A1-F6EECF244321}">
                    <p14:modId xmlns:p14="http://schemas.microsoft.com/office/powerpoint/2010/main" val="1783508034"/>
                  </p:ext>
                </p:extLst>
              </p:nvPr>
            </p:nvGraphicFramePr>
            <p:xfrm>
              <a:off x="857699" y="1120475"/>
              <a:ext cx="10476600" cy="2557845"/>
            </p:xfrm>
            <a:graphic>
              <a:graphicData uri="http://schemas.openxmlformats.org/drawingml/2006/table">
                <a:tbl>
                  <a:tblPr firstRow="1" bandRow="1">
                    <a:tableStyleId>{5C22544A-7EE6-4342-B048-85BDC9FD1C3A}</a:tableStyleId>
                  </a:tblPr>
                  <a:tblGrid>
                    <a:gridCol w="2523856">
                      <a:extLst>
                        <a:ext uri="{9D8B030D-6E8A-4147-A177-3AD203B41FA5}">
                          <a16:colId xmlns:a16="http://schemas.microsoft.com/office/drawing/2014/main" val="2284237109"/>
                        </a:ext>
                      </a:extLst>
                    </a:gridCol>
                    <a:gridCol w="3976372">
                      <a:extLst>
                        <a:ext uri="{9D8B030D-6E8A-4147-A177-3AD203B41FA5}">
                          <a16:colId xmlns:a16="http://schemas.microsoft.com/office/drawing/2014/main" val="117860275"/>
                        </a:ext>
                      </a:extLst>
                    </a:gridCol>
                    <a:gridCol w="3976372">
                      <a:extLst>
                        <a:ext uri="{9D8B030D-6E8A-4147-A177-3AD203B41FA5}">
                          <a16:colId xmlns:a16="http://schemas.microsoft.com/office/drawing/2014/main" val="135205513"/>
                        </a:ext>
                      </a:extLst>
                    </a:gridCol>
                  </a:tblGrid>
                  <a:tr h="370840">
                    <a:tc>
                      <a:txBody>
                        <a:bodyPr/>
                        <a:lstStyle/>
                        <a:p>
                          <a:pPr algn="ctr">
                            <a:lnSpc>
                              <a:spcPct val="150000"/>
                            </a:lnSpc>
                          </a:pPr>
                          <a:r>
                            <a:rPr lang="en-US" sz="2400" dirty="0"/>
                            <a:t>Attribute</a:t>
                          </a:r>
                        </a:p>
                      </a:txBody>
                      <a:tcPr anchor="ctr">
                        <a:lnR w="28575" cap="flat" cmpd="sng" algn="ctr">
                          <a:solidFill>
                            <a:schemeClr val="bg1"/>
                          </a:solidFill>
                          <a:prstDash val="solid"/>
                          <a:round/>
                          <a:headEnd type="none" w="med" len="med"/>
                          <a:tailEnd type="none" w="med" len="med"/>
                        </a:lnR>
                        <a:gradFill flip="none" rotWithShape="1">
                          <a:gsLst>
                            <a:gs pos="0">
                              <a:schemeClr val="accent1">
                                <a:shade val="30000"/>
                                <a:satMod val="115000"/>
                                <a:alpha val="50000"/>
                              </a:schemeClr>
                            </a:gs>
                            <a:gs pos="50000">
                              <a:schemeClr val="accent1">
                                <a:shade val="67500"/>
                                <a:satMod val="115000"/>
                                <a:alpha val="50000"/>
                              </a:schemeClr>
                            </a:gs>
                            <a:gs pos="100000">
                              <a:schemeClr val="accent1">
                                <a:shade val="100000"/>
                                <a:satMod val="115000"/>
                                <a:alpha val="50000"/>
                              </a:schemeClr>
                            </a:gs>
                          </a:gsLst>
                          <a:path path="circle">
                            <a:fillToRect l="100000" b="100000"/>
                          </a:path>
                          <a:tileRect t="-100000" r="-100000"/>
                        </a:gradFill>
                      </a:tcPr>
                    </a:tc>
                    <a:tc>
                      <a:txBody>
                        <a:bodyPr/>
                        <a:lstStyle/>
                        <a:p>
                          <a:pPr algn="ctr">
                            <a:lnSpc>
                              <a:spcPct val="100000"/>
                            </a:lnSpc>
                          </a:pPr>
                          <a:r>
                            <a:rPr lang="en-US" sz="2400" dirty="0"/>
                            <a:t>Non-Induced Graph</a:t>
                          </a:r>
                        </a:p>
                        <a:p>
                          <a:pPr algn="ctr">
                            <a:lnSpc>
                              <a:spcPct val="100000"/>
                            </a:lnSpc>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𝒓</m:t>
                                </m:r>
                              </m:oMath>
                            </m:oMathPara>
                          </a14:m>
                          <a:endParaRPr lang="en-US" sz="2400" dirty="0"/>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gradFill flip="none" rotWithShape="1">
                          <a:gsLst>
                            <a:gs pos="0">
                              <a:schemeClr val="accent1">
                                <a:shade val="30000"/>
                                <a:satMod val="115000"/>
                                <a:alpha val="50000"/>
                              </a:schemeClr>
                            </a:gs>
                            <a:gs pos="50000">
                              <a:schemeClr val="accent1">
                                <a:shade val="67500"/>
                                <a:satMod val="115000"/>
                                <a:alpha val="50000"/>
                              </a:schemeClr>
                            </a:gs>
                            <a:gs pos="100000">
                              <a:schemeClr val="accent1">
                                <a:shade val="100000"/>
                                <a:satMod val="115000"/>
                                <a:alpha val="50000"/>
                              </a:schemeClr>
                            </a:gs>
                          </a:gsLst>
                          <a:path path="circle">
                            <a:fillToRect l="100000" b="100000"/>
                          </a:path>
                          <a:tileRect t="-100000" r="-100000"/>
                        </a:gradFill>
                      </a:tcPr>
                    </a:tc>
                    <a:tc>
                      <a:txBody>
                        <a:bodyPr/>
                        <a:lstStyle/>
                        <a:p>
                          <a:pPr algn="ctr">
                            <a:lnSpc>
                              <a:spcPct val="100000"/>
                            </a:lnSpc>
                          </a:pPr>
                          <a:r>
                            <a:rPr lang="en-US" sz="2400" dirty="0"/>
                            <a:t>Induced Graph</a:t>
                          </a:r>
                        </a:p>
                        <a:p>
                          <a:pPr algn="ctr">
                            <a:lnSpc>
                              <a:spcPct val="100000"/>
                            </a:lnSpc>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𝒓</m:t>
                                </m:r>
                              </m:oMath>
                            </m:oMathPara>
                          </a14:m>
                          <a:endParaRPr lang="en-US" sz="2400" dirty="0"/>
                        </a:p>
                      </a:txBody>
                      <a:tcPr anchor="ctr">
                        <a:lnL w="28575" cap="flat" cmpd="sng" algn="ctr">
                          <a:solidFill>
                            <a:schemeClr val="bg1"/>
                          </a:solidFill>
                          <a:prstDash val="solid"/>
                          <a:round/>
                          <a:headEnd type="none" w="med" len="med"/>
                          <a:tailEnd type="none" w="med" len="med"/>
                        </a:lnL>
                        <a:gradFill flip="none" rotWithShape="1">
                          <a:gsLst>
                            <a:gs pos="0">
                              <a:schemeClr val="accent1">
                                <a:shade val="30000"/>
                                <a:satMod val="115000"/>
                                <a:alpha val="50000"/>
                              </a:schemeClr>
                            </a:gs>
                            <a:gs pos="50000">
                              <a:schemeClr val="accent1">
                                <a:shade val="67500"/>
                                <a:satMod val="115000"/>
                                <a:alpha val="50000"/>
                              </a:schemeClr>
                            </a:gs>
                            <a:gs pos="100000">
                              <a:schemeClr val="accent1">
                                <a:shade val="100000"/>
                                <a:satMod val="115000"/>
                                <a:alpha val="50000"/>
                              </a:schemeClr>
                            </a:gs>
                          </a:gsLst>
                          <a:path path="circle">
                            <a:fillToRect l="100000" b="100000"/>
                          </a:path>
                          <a:tileRect t="-100000" r="-100000"/>
                        </a:gradFill>
                      </a:tcPr>
                    </a:tc>
                    <a:extLst>
                      <a:ext uri="{0D108BD9-81ED-4DB2-BD59-A6C34878D82A}">
                        <a16:rowId xmlns:a16="http://schemas.microsoft.com/office/drawing/2014/main" val="2591809688"/>
                      </a:ext>
                    </a:extLst>
                  </a:tr>
                  <a:tr h="578295">
                    <a:tc>
                      <a:txBody>
                        <a:bodyPr/>
                        <a:lstStyle/>
                        <a:p>
                          <a:pPr algn="ctr">
                            <a:lnSpc>
                              <a:spcPct val="150000"/>
                            </a:lnSpc>
                          </a:pPr>
                          <a:r>
                            <a:rPr lang="en-US" sz="1800" dirty="0">
                              <a:solidFill>
                                <a:schemeClr val="bg1"/>
                              </a:solidFill>
                            </a:rPr>
                            <a:t>Population</a:t>
                          </a:r>
                        </a:p>
                      </a:txBody>
                      <a:tcPr anchor="ctr">
                        <a:lnR w="28575" cap="flat" cmpd="sng" algn="ctr">
                          <a:solidFill>
                            <a:schemeClr val="bg1"/>
                          </a:solidFill>
                          <a:prstDash val="solid"/>
                          <a:round/>
                          <a:headEnd type="none" w="med" len="med"/>
                          <a:tailEnd type="none" w="med" len="med"/>
                        </a:lnR>
                        <a:gradFill flip="none" rotWithShape="1">
                          <a:gsLst>
                            <a:gs pos="0">
                              <a:schemeClr val="accent1">
                                <a:shade val="30000"/>
                                <a:satMod val="115000"/>
                                <a:alpha val="50000"/>
                              </a:schemeClr>
                            </a:gs>
                            <a:gs pos="50000">
                              <a:schemeClr val="accent1">
                                <a:shade val="67500"/>
                                <a:satMod val="115000"/>
                                <a:alpha val="50000"/>
                              </a:schemeClr>
                            </a:gs>
                            <a:gs pos="100000">
                              <a:schemeClr val="accent1">
                                <a:shade val="100000"/>
                                <a:satMod val="115000"/>
                                <a:alpha val="50000"/>
                              </a:schemeClr>
                            </a:gs>
                          </a:gsLst>
                          <a:path path="circle">
                            <a:fillToRect l="100000" b="100000"/>
                          </a:path>
                          <a:tileRect t="-100000" r="-100000"/>
                        </a:gradFill>
                      </a:tcPr>
                    </a:tc>
                    <a:tc>
                      <a:txBody>
                        <a:bodyPr/>
                        <a:lstStyle/>
                        <a:p>
                          <a:pPr algn="ctr">
                            <a:lnSpc>
                              <a:spcPct val="150000"/>
                            </a:lnSpc>
                          </a:pPr>
                          <a:r>
                            <a:rPr lang="en-US" sz="2400" dirty="0">
                              <a:solidFill>
                                <a:schemeClr val="bg1"/>
                              </a:solidFill>
                            </a:rPr>
                            <a:t>0.1033</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gradFill flip="none" rotWithShape="1">
                          <a:gsLst>
                            <a:gs pos="0">
                              <a:schemeClr val="tx1">
                                <a:lumMod val="50000"/>
                                <a:lumOff val="50000"/>
                                <a:alpha val="75000"/>
                              </a:schemeClr>
                            </a:gs>
                            <a:gs pos="50000">
                              <a:schemeClr val="bg1">
                                <a:lumMod val="50000"/>
                                <a:alpha val="75000"/>
                              </a:schemeClr>
                            </a:gs>
                            <a:gs pos="100000">
                              <a:schemeClr val="tx1">
                                <a:lumMod val="50000"/>
                                <a:lumOff val="50000"/>
                                <a:alpha val="75000"/>
                              </a:schemeClr>
                            </a:gs>
                          </a:gsLst>
                          <a:lin ang="10800000" scaled="1"/>
                          <a:tileRect/>
                        </a:gradFill>
                      </a:tcPr>
                    </a:tc>
                    <a:tc>
                      <a:txBody>
                        <a:bodyPr/>
                        <a:lstStyle/>
                        <a:p>
                          <a:pPr algn="ctr">
                            <a:lnSpc>
                              <a:spcPct val="150000"/>
                            </a:lnSpc>
                          </a:pPr>
                          <a:r>
                            <a:rPr lang="en-US" sz="2400" dirty="0">
                              <a:solidFill>
                                <a:schemeClr val="bg1"/>
                              </a:solidFill>
                            </a:rPr>
                            <a:t>0.0586</a:t>
                          </a:r>
                        </a:p>
                      </a:txBody>
                      <a:tcPr anchor="ctr">
                        <a:lnL w="28575" cap="flat" cmpd="sng" algn="ctr">
                          <a:solidFill>
                            <a:schemeClr val="bg1"/>
                          </a:solidFill>
                          <a:prstDash val="solid"/>
                          <a:round/>
                          <a:headEnd type="none" w="med" len="med"/>
                          <a:tailEnd type="none" w="med" len="med"/>
                        </a:lnL>
                        <a:gradFill flip="none" rotWithShape="1">
                          <a:gsLst>
                            <a:gs pos="0">
                              <a:schemeClr val="tx1">
                                <a:lumMod val="50000"/>
                                <a:lumOff val="50000"/>
                                <a:alpha val="75000"/>
                              </a:schemeClr>
                            </a:gs>
                            <a:gs pos="50000">
                              <a:schemeClr val="bg1">
                                <a:lumMod val="50000"/>
                                <a:alpha val="75000"/>
                              </a:schemeClr>
                            </a:gs>
                            <a:gs pos="100000">
                              <a:schemeClr val="tx1">
                                <a:lumMod val="50000"/>
                                <a:lumOff val="50000"/>
                                <a:alpha val="75000"/>
                              </a:schemeClr>
                            </a:gs>
                          </a:gsLst>
                          <a:lin ang="10800000" scaled="1"/>
                          <a:tileRect/>
                        </a:gradFill>
                      </a:tcPr>
                    </a:tc>
                    <a:extLst>
                      <a:ext uri="{0D108BD9-81ED-4DB2-BD59-A6C34878D82A}">
                        <a16:rowId xmlns:a16="http://schemas.microsoft.com/office/drawing/2014/main" val="1276306625"/>
                      </a:ext>
                    </a:extLst>
                  </a:tr>
                  <a:tr h="578295">
                    <a:tc>
                      <a:txBody>
                        <a:bodyPr/>
                        <a:lstStyle/>
                        <a:p>
                          <a:pPr algn="ctr">
                            <a:lnSpc>
                              <a:spcPct val="150000"/>
                            </a:lnSpc>
                          </a:pPr>
                          <a:r>
                            <a:rPr lang="en-US" sz="1800" dirty="0">
                              <a:solidFill>
                                <a:schemeClr val="bg1"/>
                              </a:solidFill>
                            </a:rPr>
                            <a:t>Change in Population</a:t>
                          </a:r>
                        </a:p>
                      </a:txBody>
                      <a:tcPr anchor="ctr">
                        <a:lnR w="28575"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gradFill flip="none" rotWithShape="1">
                          <a:gsLst>
                            <a:gs pos="0">
                              <a:schemeClr val="accent1">
                                <a:shade val="30000"/>
                                <a:satMod val="115000"/>
                                <a:alpha val="50000"/>
                              </a:schemeClr>
                            </a:gs>
                            <a:gs pos="50000">
                              <a:schemeClr val="accent1">
                                <a:shade val="67500"/>
                                <a:satMod val="115000"/>
                                <a:alpha val="50000"/>
                              </a:schemeClr>
                            </a:gs>
                            <a:gs pos="100000">
                              <a:schemeClr val="accent1">
                                <a:shade val="100000"/>
                                <a:satMod val="115000"/>
                                <a:alpha val="50000"/>
                              </a:schemeClr>
                            </a:gs>
                          </a:gsLst>
                          <a:path path="circle">
                            <a:fillToRect l="100000" b="100000"/>
                          </a:path>
                          <a:tileRect t="-100000" r="-100000"/>
                        </a:gradFill>
                      </a:tcPr>
                    </a:tc>
                    <a:tc>
                      <a:txBody>
                        <a:bodyPr/>
                        <a:lstStyle/>
                        <a:p>
                          <a:pPr algn="ctr">
                            <a:lnSpc>
                              <a:spcPct val="150000"/>
                            </a:lnSpc>
                          </a:pPr>
                          <a:r>
                            <a:rPr lang="en-US" sz="2400" dirty="0">
                              <a:solidFill>
                                <a:schemeClr val="bg1"/>
                              </a:solidFill>
                            </a:rPr>
                            <a:t>0.5949</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gradFill flip="none" rotWithShape="1">
                          <a:gsLst>
                            <a:gs pos="0">
                              <a:schemeClr val="tx1">
                                <a:lumMod val="50000"/>
                                <a:lumOff val="50000"/>
                                <a:alpha val="75000"/>
                              </a:schemeClr>
                            </a:gs>
                            <a:gs pos="50000">
                              <a:schemeClr val="bg1">
                                <a:lumMod val="50000"/>
                                <a:alpha val="75000"/>
                              </a:schemeClr>
                            </a:gs>
                            <a:gs pos="100000">
                              <a:schemeClr val="tx1">
                                <a:lumMod val="50000"/>
                                <a:lumOff val="50000"/>
                                <a:alpha val="75000"/>
                              </a:schemeClr>
                            </a:gs>
                          </a:gsLst>
                          <a:lin ang="10800000" scaled="1"/>
                          <a:tileRect/>
                        </a:gradFill>
                      </a:tcPr>
                    </a:tc>
                    <a:tc>
                      <a:txBody>
                        <a:bodyPr/>
                        <a:lstStyle/>
                        <a:p>
                          <a:pPr algn="ctr">
                            <a:lnSpc>
                              <a:spcPct val="150000"/>
                            </a:lnSpc>
                          </a:pPr>
                          <a:r>
                            <a:rPr lang="en-US" sz="2400" dirty="0">
                              <a:solidFill>
                                <a:schemeClr val="bg1"/>
                              </a:solidFill>
                            </a:rPr>
                            <a:t>0.6457</a:t>
                          </a:r>
                        </a:p>
                      </a:txBody>
                      <a:tcPr anchor="ctr">
                        <a:lnL w="28575" cap="flat" cmpd="sng" algn="ctr">
                          <a:solidFill>
                            <a:schemeClr val="bg1"/>
                          </a:solidFill>
                          <a:prstDash val="solid"/>
                          <a:round/>
                          <a:headEnd type="none" w="med" len="med"/>
                          <a:tailEnd type="none" w="med" len="med"/>
                        </a:lnL>
                        <a:lnB w="12700" cap="flat" cmpd="sng" algn="ctr">
                          <a:solidFill>
                            <a:schemeClr val="bg1"/>
                          </a:solidFill>
                          <a:prstDash val="solid"/>
                          <a:round/>
                          <a:headEnd type="none" w="med" len="med"/>
                          <a:tailEnd type="none" w="med" len="med"/>
                        </a:lnB>
                        <a:gradFill flip="none" rotWithShape="1">
                          <a:gsLst>
                            <a:gs pos="0">
                              <a:schemeClr val="tx1">
                                <a:lumMod val="50000"/>
                                <a:lumOff val="50000"/>
                                <a:alpha val="75000"/>
                              </a:schemeClr>
                            </a:gs>
                            <a:gs pos="50000">
                              <a:schemeClr val="bg1">
                                <a:lumMod val="50000"/>
                                <a:alpha val="75000"/>
                              </a:schemeClr>
                            </a:gs>
                            <a:gs pos="100000">
                              <a:schemeClr val="tx1">
                                <a:lumMod val="50000"/>
                                <a:lumOff val="50000"/>
                                <a:alpha val="75000"/>
                              </a:schemeClr>
                            </a:gs>
                          </a:gsLst>
                          <a:lin ang="10800000" scaled="1"/>
                          <a:tileRect/>
                        </a:gradFill>
                      </a:tcPr>
                    </a:tc>
                    <a:extLst>
                      <a:ext uri="{0D108BD9-81ED-4DB2-BD59-A6C34878D82A}">
                        <a16:rowId xmlns:a16="http://schemas.microsoft.com/office/drawing/2014/main" val="1410937527"/>
                      </a:ext>
                    </a:extLst>
                  </a:tr>
                  <a:tr h="578295">
                    <a:tc>
                      <a:txBody>
                        <a:bodyPr/>
                        <a:lstStyle/>
                        <a:p>
                          <a:pPr algn="ctr">
                            <a:lnSpc>
                              <a:spcPct val="150000"/>
                            </a:lnSpc>
                          </a:pPr>
                          <a:r>
                            <a:rPr lang="en-US" sz="1800" dirty="0">
                              <a:solidFill>
                                <a:schemeClr val="bg1"/>
                              </a:solidFill>
                            </a:rPr>
                            <a:t>Geographical Area</a:t>
                          </a:r>
                        </a:p>
                      </a:txBody>
                      <a:tcPr anchor="ctr">
                        <a:lnR w="28575"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gradFill flip="none" rotWithShape="1">
                          <a:gsLst>
                            <a:gs pos="0">
                              <a:schemeClr val="accent1">
                                <a:shade val="30000"/>
                                <a:satMod val="115000"/>
                                <a:alpha val="50000"/>
                              </a:schemeClr>
                            </a:gs>
                            <a:gs pos="50000">
                              <a:schemeClr val="accent1">
                                <a:shade val="67500"/>
                                <a:satMod val="115000"/>
                                <a:alpha val="50000"/>
                              </a:schemeClr>
                            </a:gs>
                            <a:gs pos="100000">
                              <a:schemeClr val="accent1">
                                <a:shade val="100000"/>
                                <a:satMod val="115000"/>
                                <a:alpha val="50000"/>
                              </a:schemeClr>
                            </a:gs>
                          </a:gsLst>
                          <a:path path="circle">
                            <a:fillToRect l="100000" b="100000"/>
                          </a:path>
                          <a:tileRect t="-100000" r="-100000"/>
                        </a:gradFill>
                      </a:tcPr>
                    </a:tc>
                    <a:tc>
                      <a:txBody>
                        <a:bodyPr/>
                        <a:lstStyle/>
                        <a:p>
                          <a:pPr algn="ctr">
                            <a:lnSpc>
                              <a:spcPct val="150000"/>
                            </a:lnSpc>
                          </a:pPr>
                          <a:r>
                            <a:rPr lang="en-US" sz="2400" dirty="0">
                              <a:solidFill>
                                <a:schemeClr val="bg1"/>
                              </a:solidFill>
                            </a:rPr>
                            <a:t>0.5663</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gradFill flip="none" rotWithShape="1">
                          <a:gsLst>
                            <a:gs pos="0">
                              <a:schemeClr val="tx1">
                                <a:lumMod val="50000"/>
                                <a:lumOff val="50000"/>
                                <a:alpha val="75000"/>
                              </a:schemeClr>
                            </a:gs>
                            <a:gs pos="50000">
                              <a:schemeClr val="bg1">
                                <a:lumMod val="50000"/>
                                <a:alpha val="75000"/>
                              </a:schemeClr>
                            </a:gs>
                            <a:gs pos="100000">
                              <a:schemeClr val="tx1">
                                <a:lumMod val="50000"/>
                                <a:lumOff val="50000"/>
                                <a:alpha val="75000"/>
                              </a:schemeClr>
                            </a:gs>
                          </a:gsLst>
                          <a:lin ang="10800000" scaled="1"/>
                          <a:tileRect/>
                        </a:gradFill>
                      </a:tcPr>
                    </a:tc>
                    <a:tc>
                      <a:txBody>
                        <a:bodyPr/>
                        <a:lstStyle/>
                        <a:p>
                          <a:pPr algn="ctr">
                            <a:lnSpc>
                              <a:spcPct val="150000"/>
                            </a:lnSpc>
                          </a:pPr>
                          <a:r>
                            <a:rPr lang="en-US" sz="2400" dirty="0">
                              <a:solidFill>
                                <a:schemeClr val="bg1"/>
                              </a:solidFill>
                            </a:rPr>
                            <a:t>0.4500</a:t>
                          </a:r>
                        </a:p>
                      </a:txBody>
                      <a:tcPr anchor="ctr">
                        <a:lnL w="28575"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gradFill flip="none" rotWithShape="1">
                          <a:gsLst>
                            <a:gs pos="0">
                              <a:schemeClr val="tx1">
                                <a:lumMod val="50000"/>
                                <a:lumOff val="50000"/>
                                <a:alpha val="75000"/>
                              </a:schemeClr>
                            </a:gs>
                            <a:gs pos="50000">
                              <a:schemeClr val="bg1">
                                <a:lumMod val="50000"/>
                                <a:alpha val="75000"/>
                              </a:schemeClr>
                            </a:gs>
                            <a:gs pos="100000">
                              <a:schemeClr val="tx1">
                                <a:lumMod val="50000"/>
                                <a:lumOff val="50000"/>
                                <a:alpha val="75000"/>
                              </a:schemeClr>
                            </a:gs>
                          </a:gsLst>
                          <a:lin ang="10800000" scaled="1"/>
                          <a:tileRect/>
                        </a:gradFill>
                      </a:tcPr>
                    </a:tc>
                    <a:extLst>
                      <a:ext uri="{0D108BD9-81ED-4DB2-BD59-A6C34878D82A}">
                        <a16:rowId xmlns:a16="http://schemas.microsoft.com/office/drawing/2014/main" val="680357257"/>
                      </a:ext>
                    </a:extLst>
                  </a:tr>
                </a:tbl>
              </a:graphicData>
            </a:graphic>
          </p:graphicFrame>
        </mc:Choice>
        <mc:Fallback xmlns="">
          <p:graphicFrame>
            <p:nvGraphicFramePr>
              <p:cNvPr id="3" name="Table 3">
                <a:extLst>
                  <a:ext uri="{FF2B5EF4-FFF2-40B4-BE49-F238E27FC236}">
                    <a16:creationId xmlns:a16="http://schemas.microsoft.com/office/drawing/2014/main" id="{933F58CD-8FD0-AFCF-B148-1D064325AD6E}"/>
                  </a:ext>
                </a:extLst>
              </p:cNvPr>
              <p:cNvGraphicFramePr>
                <a:graphicFrameLocks noGrp="1"/>
              </p:cNvGraphicFramePr>
              <p:nvPr>
                <p:extLst>
                  <p:ext uri="{D42A27DB-BD31-4B8C-83A1-F6EECF244321}">
                    <p14:modId xmlns:p14="http://schemas.microsoft.com/office/powerpoint/2010/main" val="1783508034"/>
                  </p:ext>
                </p:extLst>
              </p:nvPr>
            </p:nvGraphicFramePr>
            <p:xfrm>
              <a:off x="857699" y="1120475"/>
              <a:ext cx="10476600" cy="2557845"/>
            </p:xfrm>
            <a:graphic>
              <a:graphicData uri="http://schemas.openxmlformats.org/drawingml/2006/table">
                <a:tbl>
                  <a:tblPr firstRow="1" bandRow="1">
                    <a:tableStyleId>{5C22544A-7EE6-4342-B048-85BDC9FD1C3A}</a:tableStyleId>
                  </a:tblPr>
                  <a:tblGrid>
                    <a:gridCol w="2523856">
                      <a:extLst>
                        <a:ext uri="{9D8B030D-6E8A-4147-A177-3AD203B41FA5}">
                          <a16:colId xmlns:a16="http://schemas.microsoft.com/office/drawing/2014/main" val="2284237109"/>
                        </a:ext>
                      </a:extLst>
                    </a:gridCol>
                    <a:gridCol w="3976372">
                      <a:extLst>
                        <a:ext uri="{9D8B030D-6E8A-4147-A177-3AD203B41FA5}">
                          <a16:colId xmlns:a16="http://schemas.microsoft.com/office/drawing/2014/main" val="117860275"/>
                        </a:ext>
                      </a:extLst>
                    </a:gridCol>
                    <a:gridCol w="3976372">
                      <a:extLst>
                        <a:ext uri="{9D8B030D-6E8A-4147-A177-3AD203B41FA5}">
                          <a16:colId xmlns:a16="http://schemas.microsoft.com/office/drawing/2014/main" val="135205513"/>
                        </a:ext>
                      </a:extLst>
                    </a:gridCol>
                  </a:tblGrid>
                  <a:tr h="822960">
                    <a:tc>
                      <a:txBody>
                        <a:bodyPr/>
                        <a:lstStyle/>
                        <a:p>
                          <a:pPr algn="ctr">
                            <a:lnSpc>
                              <a:spcPct val="150000"/>
                            </a:lnSpc>
                          </a:pPr>
                          <a:r>
                            <a:rPr lang="en-US" sz="2400" dirty="0"/>
                            <a:t>Attribute</a:t>
                          </a:r>
                        </a:p>
                      </a:txBody>
                      <a:tcPr anchor="ctr">
                        <a:lnR w="28575" cap="flat" cmpd="sng" algn="ctr">
                          <a:solidFill>
                            <a:schemeClr val="bg1"/>
                          </a:solidFill>
                          <a:prstDash val="solid"/>
                          <a:round/>
                          <a:headEnd type="none" w="med" len="med"/>
                          <a:tailEnd type="none" w="med" len="med"/>
                        </a:lnR>
                        <a:gradFill flip="none" rotWithShape="1">
                          <a:gsLst>
                            <a:gs pos="0">
                              <a:schemeClr val="accent1">
                                <a:shade val="30000"/>
                                <a:satMod val="115000"/>
                                <a:alpha val="50000"/>
                              </a:schemeClr>
                            </a:gs>
                            <a:gs pos="50000">
                              <a:schemeClr val="accent1">
                                <a:shade val="67500"/>
                                <a:satMod val="115000"/>
                                <a:alpha val="50000"/>
                              </a:schemeClr>
                            </a:gs>
                            <a:gs pos="100000">
                              <a:schemeClr val="accent1">
                                <a:shade val="100000"/>
                                <a:satMod val="115000"/>
                                <a:alpha val="50000"/>
                              </a:schemeClr>
                            </a:gs>
                          </a:gsLst>
                          <a:path path="circle">
                            <a:fillToRect l="100000" b="100000"/>
                          </a:path>
                          <a:tileRect t="-100000" r="-100000"/>
                        </a:gradFill>
                      </a:tcPr>
                    </a:tc>
                    <a:tc>
                      <a:txBody>
                        <a:bodyPr/>
                        <a:lstStyle/>
                        <a:p>
                          <a:endParaRPr lang="en-US"/>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blipFill>
                          <a:blip r:embed="rId3"/>
                          <a:stretch>
                            <a:fillRect l="-63553" t="-4444" r="-100613" b="-229630"/>
                          </a:stretch>
                        </a:blipFill>
                      </a:tcPr>
                    </a:tc>
                    <a:tc>
                      <a:txBody>
                        <a:bodyPr/>
                        <a:lstStyle/>
                        <a:p>
                          <a:endParaRPr lang="en-US"/>
                        </a:p>
                      </a:txBody>
                      <a:tcPr anchor="ctr">
                        <a:lnL w="28575" cap="flat" cmpd="sng" algn="ctr">
                          <a:solidFill>
                            <a:schemeClr val="bg1"/>
                          </a:solidFill>
                          <a:prstDash val="solid"/>
                          <a:round/>
                          <a:headEnd type="none" w="med" len="med"/>
                          <a:tailEnd type="none" w="med" len="med"/>
                        </a:lnL>
                        <a:blipFill>
                          <a:blip r:embed="rId3"/>
                          <a:stretch>
                            <a:fillRect l="-163553" t="-4444" r="-613" b="-229630"/>
                          </a:stretch>
                        </a:blipFill>
                      </a:tcPr>
                    </a:tc>
                    <a:extLst>
                      <a:ext uri="{0D108BD9-81ED-4DB2-BD59-A6C34878D82A}">
                        <a16:rowId xmlns:a16="http://schemas.microsoft.com/office/drawing/2014/main" val="2591809688"/>
                      </a:ext>
                    </a:extLst>
                  </a:tr>
                  <a:tr h="578295">
                    <a:tc>
                      <a:txBody>
                        <a:bodyPr/>
                        <a:lstStyle/>
                        <a:p>
                          <a:pPr algn="ctr">
                            <a:lnSpc>
                              <a:spcPct val="150000"/>
                            </a:lnSpc>
                          </a:pPr>
                          <a:r>
                            <a:rPr lang="en-US" sz="1800" dirty="0">
                              <a:solidFill>
                                <a:schemeClr val="bg1"/>
                              </a:solidFill>
                            </a:rPr>
                            <a:t>Population</a:t>
                          </a:r>
                        </a:p>
                      </a:txBody>
                      <a:tcPr anchor="ctr">
                        <a:lnR w="28575" cap="flat" cmpd="sng" algn="ctr">
                          <a:solidFill>
                            <a:schemeClr val="bg1"/>
                          </a:solidFill>
                          <a:prstDash val="solid"/>
                          <a:round/>
                          <a:headEnd type="none" w="med" len="med"/>
                          <a:tailEnd type="none" w="med" len="med"/>
                        </a:lnR>
                        <a:gradFill flip="none" rotWithShape="1">
                          <a:gsLst>
                            <a:gs pos="0">
                              <a:schemeClr val="accent1">
                                <a:shade val="30000"/>
                                <a:satMod val="115000"/>
                                <a:alpha val="50000"/>
                              </a:schemeClr>
                            </a:gs>
                            <a:gs pos="50000">
                              <a:schemeClr val="accent1">
                                <a:shade val="67500"/>
                                <a:satMod val="115000"/>
                                <a:alpha val="50000"/>
                              </a:schemeClr>
                            </a:gs>
                            <a:gs pos="100000">
                              <a:schemeClr val="accent1">
                                <a:shade val="100000"/>
                                <a:satMod val="115000"/>
                                <a:alpha val="50000"/>
                              </a:schemeClr>
                            </a:gs>
                          </a:gsLst>
                          <a:path path="circle">
                            <a:fillToRect l="100000" b="100000"/>
                          </a:path>
                          <a:tileRect t="-100000" r="-100000"/>
                        </a:gradFill>
                      </a:tcPr>
                    </a:tc>
                    <a:tc>
                      <a:txBody>
                        <a:bodyPr/>
                        <a:lstStyle/>
                        <a:p>
                          <a:pPr algn="ctr">
                            <a:lnSpc>
                              <a:spcPct val="150000"/>
                            </a:lnSpc>
                          </a:pPr>
                          <a:r>
                            <a:rPr lang="en-US" sz="2400" dirty="0">
                              <a:solidFill>
                                <a:schemeClr val="bg1"/>
                              </a:solidFill>
                            </a:rPr>
                            <a:t>0.1033</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gradFill flip="none" rotWithShape="1">
                          <a:gsLst>
                            <a:gs pos="0">
                              <a:schemeClr val="tx1">
                                <a:lumMod val="50000"/>
                                <a:lumOff val="50000"/>
                                <a:alpha val="75000"/>
                              </a:schemeClr>
                            </a:gs>
                            <a:gs pos="50000">
                              <a:schemeClr val="bg1">
                                <a:lumMod val="50000"/>
                                <a:alpha val="75000"/>
                              </a:schemeClr>
                            </a:gs>
                            <a:gs pos="100000">
                              <a:schemeClr val="tx1">
                                <a:lumMod val="50000"/>
                                <a:lumOff val="50000"/>
                                <a:alpha val="75000"/>
                              </a:schemeClr>
                            </a:gs>
                          </a:gsLst>
                          <a:lin ang="10800000" scaled="1"/>
                          <a:tileRect/>
                        </a:gradFill>
                      </a:tcPr>
                    </a:tc>
                    <a:tc>
                      <a:txBody>
                        <a:bodyPr/>
                        <a:lstStyle/>
                        <a:p>
                          <a:pPr algn="ctr">
                            <a:lnSpc>
                              <a:spcPct val="150000"/>
                            </a:lnSpc>
                          </a:pPr>
                          <a:r>
                            <a:rPr lang="en-US" sz="2400" dirty="0">
                              <a:solidFill>
                                <a:schemeClr val="bg1"/>
                              </a:solidFill>
                            </a:rPr>
                            <a:t>0.0586</a:t>
                          </a:r>
                        </a:p>
                      </a:txBody>
                      <a:tcPr anchor="ctr">
                        <a:lnL w="28575" cap="flat" cmpd="sng" algn="ctr">
                          <a:solidFill>
                            <a:schemeClr val="bg1"/>
                          </a:solidFill>
                          <a:prstDash val="solid"/>
                          <a:round/>
                          <a:headEnd type="none" w="med" len="med"/>
                          <a:tailEnd type="none" w="med" len="med"/>
                        </a:lnL>
                        <a:gradFill flip="none" rotWithShape="1">
                          <a:gsLst>
                            <a:gs pos="0">
                              <a:schemeClr val="tx1">
                                <a:lumMod val="50000"/>
                                <a:lumOff val="50000"/>
                                <a:alpha val="75000"/>
                              </a:schemeClr>
                            </a:gs>
                            <a:gs pos="50000">
                              <a:schemeClr val="bg1">
                                <a:lumMod val="50000"/>
                                <a:alpha val="75000"/>
                              </a:schemeClr>
                            </a:gs>
                            <a:gs pos="100000">
                              <a:schemeClr val="tx1">
                                <a:lumMod val="50000"/>
                                <a:lumOff val="50000"/>
                                <a:alpha val="75000"/>
                              </a:schemeClr>
                            </a:gs>
                          </a:gsLst>
                          <a:lin ang="10800000" scaled="1"/>
                          <a:tileRect/>
                        </a:gradFill>
                      </a:tcPr>
                    </a:tc>
                    <a:extLst>
                      <a:ext uri="{0D108BD9-81ED-4DB2-BD59-A6C34878D82A}">
                        <a16:rowId xmlns:a16="http://schemas.microsoft.com/office/drawing/2014/main" val="1276306625"/>
                      </a:ext>
                    </a:extLst>
                  </a:tr>
                  <a:tr h="578295">
                    <a:tc>
                      <a:txBody>
                        <a:bodyPr/>
                        <a:lstStyle/>
                        <a:p>
                          <a:pPr algn="ctr">
                            <a:lnSpc>
                              <a:spcPct val="150000"/>
                            </a:lnSpc>
                          </a:pPr>
                          <a:r>
                            <a:rPr lang="en-US" sz="1800" dirty="0">
                              <a:solidFill>
                                <a:schemeClr val="bg1"/>
                              </a:solidFill>
                            </a:rPr>
                            <a:t>Change in Population</a:t>
                          </a:r>
                        </a:p>
                      </a:txBody>
                      <a:tcPr anchor="ctr">
                        <a:lnR w="28575"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gradFill flip="none" rotWithShape="1">
                          <a:gsLst>
                            <a:gs pos="0">
                              <a:schemeClr val="accent1">
                                <a:shade val="30000"/>
                                <a:satMod val="115000"/>
                                <a:alpha val="50000"/>
                              </a:schemeClr>
                            </a:gs>
                            <a:gs pos="50000">
                              <a:schemeClr val="accent1">
                                <a:shade val="67500"/>
                                <a:satMod val="115000"/>
                                <a:alpha val="50000"/>
                              </a:schemeClr>
                            </a:gs>
                            <a:gs pos="100000">
                              <a:schemeClr val="accent1">
                                <a:shade val="100000"/>
                                <a:satMod val="115000"/>
                                <a:alpha val="50000"/>
                              </a:schemeClr>
                            </a:gs>
                          </a:gsLst>
                          <a:path path="circle">
                            <a:fillToRect l="100000" b="100000"/>
                          </a:path>
                          <a:tileRect t="-100000" r="-100000"/>
                        </a:gradFill>
                      </a:tcPr>
                    </a:tc>
                    <a:tc>
                      <a:txBody>
                        <a:bodyPr/>
                        <a:lstStyle/>
                        <a:p>
                          <a:pPr algn="ctr">
                            <a:lnSpc>
                              <a:spcPct val="150000"/>
                            </a:lnSpc>
                          </a:pPr>
                          <a:r>
                            <a:rPr lang="en-US" sz="2400" dirty="0">
                              <a:solidFill>
                                <a:schemeClr val="bg1"/>
                              </a:solidFill>
                            </a:rPr>
                            <a:t>0.5949</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gradFill flip="none" rotWithShape="1">
                          <a:gsLst>
                            <a:gs pos="0">
                              <a:schemeClr val="tx1">
                                <a:lumMod val="50000"/>
                                <a:lumOff val="50000"/>
                                <a:alpha val="75000"/>
                              </a:schemeClr>
                            </a:gs>
                            <a:gs pos="50000">
                              <a:schemeClr val="bg1">
                                <a:lumMod val="50000"/>
                                <a:alpha val="75000"/>
                              </a:schemeClr>
                            </a:gs>
                            <a:gs pos="100000">
                              <a:schemeClr val="tx1">
                                <a:lumMod val="50000"/>
                                <a:lumOff val="50000"/>
                                <a:alpha val="75000"/>
                              </a:schemeClr>
                            </a:gs>
                          </a:gsLst>
                          <a:lin ang="10800000" scaled="1"/>
                          <a:tileRect/>
                        </a:gradFill>
                      </a:tcPr>
                    </a:tc>
                    <a:tc>
                      <a:txBody>
                        <a:bodyPr/>
                        <a:lstStyle/>
                        <a:p>
                          <a:pPr algn="ctr">
                            <a:lnSpc>
                              <a:spcPct val="150000"/>
                            </a:lnSpc>
                          </a:pPr>
                          <a:r>
                            <a:rPr lang="en-US" sz="2400" dirty="0">
                              <a:solidFill>
                                <a:schemeClr val="bg1"/>
                              </a:solidFill>
                            </a:rPr>
                            <a:t>0.6457</a:t>
                          </a:r>
                        </a:p>
                      </a:txBody>
                      <a:tcPr anchor="ctr">
                        <a:lnL w="28575" cap="flat" cmpd="sng" algn="ctr">
                          <a:solidFill>
                            <a:schemeClr val="bg1"/>
                          </a:solidFill>
                          <a:prstDash val="solid"/>
                          <a:round/>
                          <a:headEnd type="none" w="med" len="med"/>
                          <a:tailEnd type="none" w="med" len="med"/>
                        </a:lnL>
                        <a:lnB w="12700" cap="flat" cmpd="sng" algn="ctr">
                          <a:solidFill>
                            <a:schemeClr val="bg1"/>
                          </a:solidFill>
                          <a:prstDash val="solid"/>
                          <a:round/>
                          <a:headEnd type="none" w="med" len="med"/>
                          <a:tailEnd type="none" w="med" len="med"/>
                        </a:lnB>
                        <a:gradFill flip="none" rotWithShape="1">
                          <a:gsLst>
                            <a:gs pos="0">
                              <a:schemeClr val="tx1">
                                <a:lumMod val="50000"/>
                                <a:lumOff val="50000"/>
                                <a:alpha val="75000"/>
                              </a:schemeClr>
                            </a:gs>
                            <a:gs pos="50000">
                              <a:schemeClr val="bg1">
                                <a:lumMod val="50000"/>
                                <a:alpha val="75000"/>
                              </a:schemeClr>
                            </a:gs>
                            <a:gs pos="100000">
                              <a:schemeClr val="tx1">
                                <a:lumMod val="50000"/>
                                <a:lumOff val="50000"/>
                                <a:alpha val="75000"/>
                              </a:schemeClr>
                            </a:gs>
                          </a:gsLst>
                          <a:lin ang="10800000" scaled="1"/>
                          <a:tileRect/>
                        </a:gradFill>
                      </a:tcPr>
                    </a:tc>
                    <a:extLst>
                      <a:ext uri="{0D108BD9-81ED-4DB2-BD59-A6C34878D82A}">
                        <a16:rowId xmlns:a16="http://schemas.microsoft.com/office/drawing/2014/main" val="1410937527"/>
                      </a:ext>
                    </a:extLst>
                  </a:tr>
                  <a:tr h="578295">
                    <a:tc>
                      <a:txBody>
                        <a:bodyPr/>
                        <a:lstStyle/>
                        <a:p>
                          <a:pPr algn="ctr">
                            <a:lnSpc>
                              <a:spcPct val="150000"/>
                            </a:lnSpc>
                          </a:pPr>
                          <a:r>
                            <a:rPr lang="en-US" sz="1800" dirty="0">
                              <a:solidFill>
                                <a:schemeClr val="bg1"/>
                              </a:solidFill>
                            </a:rPr>
                            <a:t>Geographical Area</a:t>
                          </a:r>
                        </a:p>
                      </a:txBody>
                      <a:tcPr anchor="ctr">
                        <a:lnR w="28575"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gradFill flip="none" rotWithShape="1">
                          <a:gsLst>
                            <a:gs pos="0">
                              <a:schemeClr val="accent1">
                                <a:shade val="30000"/>
                                <a:satMod val="115000"/>
                                <a:alpha val="50000"/>
                              </a:schemeClr>
                            </a:gs>
                            <a:gs pos="50000">
                              <a:schemeClr val="accent1">
                                <a:shade val="67500"/>
                                <a:satMod val="115000"/>
                                <a:alpha val="50000"/>
                              </a:schemeClr>
                            </a:gs>
                            <a:gs pos="100000">
                              <a:schemeClr val="accent1">
                                <a:shade val="100000"/>
                                <a:satMod val="115000"/>
                                <a:alpha val="50000"/>
                              </a:schemeClr>
                            </a:gs>
                          </a:gsLst>
                          <a:path path="circle">
                            <a:fillToRect l="100000" b="100000"/>
                          </a:path>
                          <a:tileRect t="-100000" r="-100000"/>
                        </a:gradFill>
                      </a:tcPr>
                    </a:tc>
                    <a:tc>
                      <a:txBody>
                        <a:bodyPr/>
                        <a:lstStyle/>
                        <a:p>
                          <a:pPr algn="ctr">
                            <a:lnSpc>
                              <a:spcPct val="150000"/>
                            </a:lnSpc>
                          </a:pPr>
                          <a:r>
                            <a:rPr lang="en-US" sz="2400" dirty="0">
                              <a:solidFill>
                                <a:schemeClr val="bg1"/>
                              </a:solidFill>
                            </a:rPr>
                            <a:t>0.5663</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gradFill flip="none" rotWithShape="1">
                          <a:gsLst>
                            <a:gs pos="0">
                              <a:schemeClr val="tx1">
                                <a:lumMod val="50000"/>
                                <a:lumOff val="50000"/>
                                <a:alpha val="75000"/>
                              </a:schemeClr>
                            </a:gs>
                            <a:gs pos="50000">
                              <a:schemeClr val="bg1">
                                <a:lumMod val="50000"/>
                                <a:alpha val="75000"/>
                              </a:schemeClr>
                            </a:gs>
                            <a:gs pos="100000">
                              <a:schemeClr val="tx1">
                                <a:lumMod val="50000"/>
                                <a:lumOff val="50000"/>
                                <a:alpha val="75000"/>
                              </a:schemeClr>
                            </a:gs>
                          </a:gsLst>
                          <a:lin ang="10800000" scaled="1"/>
                          <a:tileRect/>
                        </a:gradFill>
                      </a:tcPr>
                    </a:tc>
                    <a:tc>
                      <a:txBody>
                        <a:bodyPr/>
                        <a:lstStyle/>
                        <a:p>
                          <a:pPr algn="ctr">
                            <a:lnSpc>
                              <a:spcPct val="150000"/>
                            </a:lnSpc>
                          </a:pPr>
                          <a:r>
                            <a:rPr lang="en-US" sz="2400" dirty="0">
                              <a:solidFill>
                                <a:schemeClr val="bg1"/>
                              </a:solidFill>
                            </a:rPr>
                            <a:t>0.4500</a:t>
                          </a:r>
                        </a:p>
                      </a:txBody>
                      <a:tcPr anchor="ctr">
                        <a:lnL w="28575"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gradFill flip="none" rotWithShape="1">
                          <a:gsLst>
                            <a:gs pos="0">
                              <a:schemeClr val="tx1">
                                <a:lumMod val="50000"/>
                                <a:lumOff val="50000"/>
                                <a:alpha val="75000"/>
                              </a:schemeClr>
                            </a:gs>
                            <a:gs pos="50000">
                              <a:schemeClr val="bg1">
                                <a:lumMod val="50000"/>
                                <a:alpha val="75000"/>
                              </a:schemeClr>
                            </a:gs>
                            <a:gs pos="100000">
                              <a:schemeClr val="tx1">
                                <a:lumMod val="50000"/>
                                <a:lumOff val="50000"/>
                                <a:alpha val="75000"/>
                              </a:schemeClr>
                            </a:gs>
                          </a:gsLst>
                          <a:lin ang="10800000" scaled="1"/>
                          <a:tileRect/>
                        </a:gradFill>
                      </a:tcPr>
                    </a:tc>
                    <a:extLst>
                      <a:ext uri="{0D108BD9-81ED-4DB2-BD59-A6C34878D82A}">
                        <a16:rowId xmlns:a16="http://schemas.microsoft.com/office/drawing/2014/main" val="680357257"/>
                      </a:ext>
                    </a:extLst>
                  </a:tr>
                </a:tbl>
              </a:graphicData>
            </a:graphic>
          </p:graphicFrame>
        </mc:Fallback>
      </mc:AlternateContent>
    </p:spTree>
    <p:extLst>
      <p:ext uri="{BB962C8B-B14F-4D97-AF65-F5344CB8AC3E}">
        <p14:creationId xmlns:p14="http://schemas.microsoft.com/office/powerpoint/2010/main" val="2441670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
                                            <p:txEl>
                                              <p:pRg st="0" end="0"/>
                                            </p:txEl>
                                          </p:spTgt>
                                        </p:tgtEl>
                                        <p:attrNameLst>
                                          <p:attrName>style.visibility</p:attrName>
                                        </p:attrNameLst>
                                      </p:cBhvr>
                                      <p:to>
                                        <p:strVal val="visible"/>
                                      </p:to>
                                    </p:set>
                                    <p:animEffect transition="in" filter="fade">
                                      <p:cBhvr>
                                        <p:cTn id="7" dur="500"/>
                                        <p:tgtEl>
                                          <p:spTgt spid="2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5">
                                            <p:txEl>
                                              <p:pRg st="1" end="1"/>
                                            </p:txEl>
                                          </p:spTgt>
                                        </p:tgtEl>
                                        <p:attrNameLst>
                                          <p:attrName>style.visibility</p:attrName>
                                        </p:attrNameLst>
                                      </p:cBhvr>
                                      <p:to>
                                        <p:strVal val="visible"/>
                                      </p:to>
                                    </p:set>
                                    <p:animEffect transition="in" filter="fade">
                                      <p:cBhvr>
                                        <p:cTn id="12" dur="500"/>
                                        <p:tgtEl>
                                          <p:spTgt spid="2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5">
                                            <p:txEl>
                                              <p:pRg st="2" end="2"/>
                                            </p:txEl>
                                          </p:spTgt>
                                        </p:tgtEl>
                                        <p:attrNameLst>
                                          <p:attrName>style.visibility</p:attrName>
                                        </p:attrNameLst>
                                      </p:cBhvr>
                                      <p:to>
                                        <p:strVal val="visible"/>
                                      </p:to>
                                    </p:set>
                                    <p:animEffect transition="in" filter="fade">
                                      <p:cBhvr>
                                        <p:cTn id="17" dur="500"/>
                                        <p:tgtEl>
                                          <p:spTgt spid="2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5">
                                            <p:txEl>
                                              <p:pRg st="3" end="3"/>
                                            </p:txEl>
                                          </p:spTgt>
                                        </p:tgtEl>
                                        <p:attrNameLst>
                                          <p:attrName>style.visibility</p:attrName>
                                        </p:attrNameLst>
                                      </p:cBhvr>
                                      <p:to>
                                        <p:strVal val="visible"/>
                                      </p:to>
                                    </p:set>
                                    <p:animEffect transition="in" filter="fade">
                                      <p:cBhvr>
                                        <p:cTn id="22" dur="500"/>
                                        <p:tgtEl>
                                          <p:spTgt spid="2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5">
                                            <p:txEl>
                                              <p:pRg st="4" end="4"/>
                                            </p:txEl>
                                          </p:spTgt>
                                        </p:tgtEl>
                                        <p:attrNameLst>
                                          <p:attrName>style.visibility</p:attrName>
                                        </p:attrNameLst>
                                      </p:cBhvr>
                                      <p:to>
                                        <p:strVal val="visible"/>
                                      </p:to>
                                    </p:set>
                                    <p:animEffect transition="in" filter="fade">
                                      <p:cBhvr>
                                        <p:cTn id="27" dur="500"/>
                                        <p:tgtEl>
                                          <p:spTgt spid="2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FAF5F13A-9372-BD16-9B82-350E42216BC4}"/>
              </a:ext>
            </a:extLst>
          </p:cNvPr>
          <p:cNvSpPr/>
          <p:nvPr/>
        </p:nvSpPr>
        <p:spPr>
          <a:xfrm>
            <a:off x="0" y="0"/>
            <a:ext cx="12192000" cy="6858000"/>
          </a:xfrm>
          <a:prstGeom prst="rect">
            <a:avLst/>
          </a:prstGeom>
          <a:gradFill flip="none" rotWithShape="1">
            <a:gsLst>
              <a:gs pos="0">
                <a:schemeClr val="tx1">
                  <a:lumMod val="85000"/>
                  <a:lumOff val="15000"/>
                  <a:alpha val="75000"/>
                </a:schemeClr>
              </a:gs>
              <a:gs pos="82000">
                <a:schemeClr val="tx1">
                  <a:lumMod val="85000"/>
                  <a:lumOff val="15000"/>
                  <a:alpha val="50000"/>
                </a:schemeClr>
              </a:gs>
              <a:gs pos="100000">
                <a:schemeClr val="tx1">
                  <a:lumMod val="50000"/>
                  <a:lumOff val="50000"/>
                  <a:alpha val="2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F06BA07-0D2D-B3E6-E926-C656B4DDE797}"/>
              </a:ext>
            </a:extLst>
          </p:cNvPr>
          <p:cNvSpPr>
            <a:spLocks noGrp="1"/>
          </p:cNvSpPr>
          <p:nvPr>
            <p:ph type="title"/>
          </p:nvPr>
        </p:nvSpPr>
        <p:spPr/>
        <p:txBody>
          <a:bodyPr>
            <a:normAutofit/>
          </a:bodyPr>
          <a:lstStyle/>
          <a:p>
            <a:r>
              <a:rPr lang="en-US" sz="6400" dirty="0">
                <a:ln w="12700" cap="rnd">
                  <a:solidFill>
                    <a:schemeClr val="bg1">
                      <a:alpha val="80000"/>
                    </a:schemeClr>
                  </a:solidFill>
                </a:ln>
                <a:gradFill>
                  <a:gsLst>
                    <a:gs pos="100000">
                      <a:schemeClr val="accent3">
                        <a:lumMod val="50000"/>
                        <a:alpha val="68000"/>
                      </a:schemeClr>
                    </a:gs>
                    <a:gs pos="0">
                      <a:schemeClr val="accent1"/>
                    </a:gs>
                  </a:gsLst>
                  <a:lin ang="0" scaled="1"/>
                </a:gradFill>
              </a:rPr>
              <a:t>Eigenvector Centrality</a:t>
            </a:r>
          </a:p>
        </p:txBody>
      </p:sp>
      <p:sp>
        <p:nvSpPr>
          <p:cNvPr id="4" name="Content Placeholder 2">
            <a:extLst>
              <a:ext uri="{FF2B5EF4-FFF2-40B4-BE49-F238E27FC236}">
                <a16:creationId xmlns:a16="http://schemas.microsoft.com/office/drawing/2014/main" id="{61AFE36C-8B74-8968-91E9-1E5A22A9B84D}"/>
              </a:ext>
            </a:extLst>
          </p:cNvPr>
          <p:cNvSpPr txBox="1">
            <a:spLocks/>
          </p:cNvSpPr>
          <p:nvPr/>
        </p:nvSpPr>
        <p:spPr>
          <a:xfrm>
            <a:off x="838200" y="1690688"/>
            <a:ext cx="10583174" cy="2220695"/>
          </a:xfrm>
          <a:prstGeom prst="rect">
            <a:avLst/>
          </a:prstGeom>
        </p:spPr>
        <p:txBody>
          <a:bodyPr vert="horz" lIns="91440" tIns="45720" rIns="91440" bIns="45720" rtlCol="0" anchor="t">
            <a:normAutofit/>
          </a:bodyPr>
          <a:lstStyle>
            <a:lvl1pPr marL="228600" indent="-228600" algn="l" defTabSz="914400" rtl="0" eaLnBrk="1" latinLnBrk="0" hangingPunct="1">
              <a:lnSpc>
                <a:spcPct val="110000"/>
              </a:lnSpc>
              <a:spcBef>
                <a:spcPts val="1000"/>
              </a:spcBef>
              <a:buClr>
                <a:schemeClr val="tx2"/>
              </a:buClr>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Clr>
                <a:schemeClr val="tx2"/>
              </a:buClr>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Clr>
                <a:schemeClr val="tx2"/>
              </a:buClr>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Clr>
                <a:schemeClr val="tx2"/>
              </a:buClr>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Clr>
                <a:schemeClr val="tx2"/>
              </a:buClr>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buClr>
                <a:schemeClr val="bg1"/>
              </a:buClr>
              <a:buFont typeface="Courier New" panose="02070309020205020404" pitchFamily="49" charset="0"/>
              <a:buChar char="o"/>
            </a:pPr>
            <a:r>
              <a:rPr lang="en-US" sz="2600" dirty="0">
                <a:solidFill>
                  <a:schemeClr val="bg1"/>
                </a:solidFill>
              </a:rPr>
              <a:t>Rank ‘importance’ of nodes based on the number of connections to other nodes</a:t>
            </a:r>
          </a:p>
          <a:p>
            <a:pPr>
              <a:lnSpc>
                <a:spcPct val="100000"/>
              </a:lnSpc>
              <a:buClr>
                <a:schemeClr val="bg1"/>
              </a:buClr>
              <a:buFont typeface="Courier New" panose="02070309020205020404" pitchFamily="49" charset="0"/>
              <a:buChar char="o"/>
            </a:pPr>
            <a:r>
              <a:rPr lang="en-US" sz="2600" dirty="0">
                <a:solidFill>
                  <a:schemeClr val="bg1"/>
                </a:solidFill>
              </a:rPr>
              <a:t>But  connections are more ‘important’ if the other node is ‘important’</a:t>
            </a:r>
          </a:p>
        </p:txBody>
      </p:sp>
      <p:sp>
        <p:nvSpPr>
          <p:cNvPr id="11" name="Content Placeholder 2">
            <a:extLst>
              <a:ext uri="{FF2B5EF4-FFF2-40B4-BE49-F238E27FC236}">
                <a16:creationId xmlns:a16="http://schemas.microsoft.com/office/drawing/2014/main" id="{DF70B786-C437-92E6-88B5-7E5E8E283950}"/>
              </a:ext>
            </a:extLst>
          </p:cNvPr>
          <p:cNvSpPr txBox="1">
            <a:spLocks/>
          </p:cNvSpPr>
          <p:nvPr/>
        </p:nvSpPr>
        <p:spPr>
          <a:xfrm>
            <a:off x="838200" y="4202545"/>
            <a:ext cx="10583174" cy="2511857"/>
          </a:xfrm>
          <a:prstGeom prst="rect">
            <a:avLst/>
          </a:prstGeom>
        </p:spPr>
        <p:txBody>
          <a:bodyPr vert="horz" lIns="91440" tIns="45720" rIns="91440" bIns="45720" rtlCol="0" anchor="t">
            <a:normAutofit/>
          </a:bodyPr>
          <a:lstStyle>
            <a:lvl1pPr marL="228600" indent="-228600" algn="l" defTabSz="914400" rtl="0" eaLnBrk="1" latinLnBrk="0" hangingPunct="1">
              <a:lnSpc>
                <a:spcPct val="110000"/>
              </a:lnSpc>
              <a:spcBef>
                <a:spcPts val="1000"/>
              </a:spcBef>
              <a:buClr>
                <a:schemeClr val="tx2"/>
              </a:buClr>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Clr>
                <a:schemeClr val="tx2"/>
              </a:buClr>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Clr>
                <a:schemeClr val="tx2"/>
              </a:buClr>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Clr>
                <a:schemeClr val="tx2"/>
              </a:buClr>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Clr>
                <a:schemeClr val="tx2"/>
              </a:buClr>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buClr>
                <a:schemeClr val="bg1"/>
              </a:buClr>
              <a:buFont typeface="Courier New" panose="02070309020205020404" pitchFamily="49" charset="0"/>
              <a:buChar char="o"/>
            </a:pPr>
            <a:endParaRPr lang="en-US" sz="2600" b="1" dirty="0">
              <a:solidFill>
                <a:schemeClr val="bg1"/>
              </a:solidFill>
            </a:endParaRPr>
          </a:p>
        </p:txBody>
      </p:sp>
      <p:sp>
        <p:nvSpPr>
          <p:cNvPr id="13" name="Content Placeholder 2">
            <a:extLst>
              <a:ext uri="{FF2B5EF4-FFF2-40B4-BE49-F238E27FC236}">
                <a16:creationId xmlns:a16="http://schemas.microsoft.com/office/drawing/2014/main" id="{7466380E-CCB3-6FA4-506C-00C20BBA8301}"/>
              </a:ext>
            </a:extLst>
          </p:cNvPr>
          <p:cNvSpPr txBox="1">
            <a:spLocks/>
          </p:cNvSpPr>
          <p:nvPr/>
        </p:nvSpPr>
        <p:spPr>
          <a:xfrm>
            <a:off x="838200" y="3911383"/>
            <a:ext cx="10583174" cy="2511857"/>
          </a:xfrm>
          <a:prstGeom prst="rect">
            <a:avLst/>
          </a:prstGeom>
        </p:spPr>
        <p:txBody>
          <a:bodyPr vert="horz" lIns="91440" tIns="45720" rIns="91440" bIns="45720" rtlCol="0" anchor="t">
            <a:normAutofit/>
          </a:bodyPr>
          <a:lstStyle>
            <a:lvl1pPr marL="228600" indent="-228600" algn="l" defTabSz="914400" rtl="0" eaLnBrk="1" latinLnBrk="0" hangingPunct="1">
              <a:lnSpc>
                <a:spcPct val="110000"/>
              </a:lnSpc>
              <a:spcBef>
                <a:spcPts val="1000"/>
              </a:spcBef>
              <a:buClr>
                <a:schemeClr val="tx2"/>
              </a:buClr>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Clr>
                <a:schemeClr val="tx2"/>
              </a:buClr>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Clr>
                <a:schemeClr val="tx2"/>
              </a:buClr>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Clr>
                <a:schemeClr val="tx2"/>
              </a:buClr>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Clr>
                <a:schemeClr val="tx2"/>
              </a:buClr>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Clr>
                <a:schemeClr val="bg1"/>
              </a:buClr>
              <a:buNone/>
            </a:pPr>
            <a:r>
              <a:rPr lang="en-US" sz="2600" b="1" u="sng" dirty="0">
                <a:solidFill>
                  <a:schemeClr val="bg1"/>
                </a:solidFill>
              </a:rPr>
              <a:t>Meaning for our Network:</a:t>
            </a:r>
          </a:p>
          <a:p>
            <a:pPr marL="0" indent="0">
              <a:lnSpc>
                <a:spcPct val="100000"/>
              </a:lnSpc>
              <a:buClr>
                <a:schemeClr val="bg1"/>
              </a:buClr>
              <a:buNone/>
            </a:pPr>
            <a:r>
              <a:rPr lang="en-US" sz="2600" dirty="0">
                <a:solidFill>
                  <a:schemeClr val="bg1"/>
                </a:solidFill>
              </a:rPr>
              <a:t>Ranking of cities or train stations by number of route options available from the current city or train station as well as its neighbors </a:t>
            </a:r>
          </a:p>
        </p:txBody>
      </p:sp>
    </p:spTree>
    <p:extLst>
      <p:ext uri="{BB962C8B-B14F-4D97-AF65-F5344CB8AC3E}">
        <p14:creationId xmlns:p14="http://schemas.microsoft.com/office/powerpoint/2010/main" val="1978058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
                                            <p:txEl>
                                              <p:pRg st="0" end="0"/>
                                            </p:txEl>
                                          </p:spTgt>
                                        </p:tgtEl>
                                        <p:attrNameLst>
                                          <p:attrName>style.visibility</p:attrName>
                                        </p:attrNameLst>
                                      </p:cBhvr>
                                      <p:to>
                                        <p:strVal val="visible"/>
                                      </p:to>
                                    </p:set>
                                    <p:animEffect transition="in" filter="fade">
                                      <p:cBhvr>
                                        <p:cTn id="17" dur="500"/>
                                        <p:tgtEl>
                                          <p:spTgt spid="13">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3">
                                            <p:txEl>
                                              <p:pRg st="1" end="1"/>
                                            </p:txEl>
                                          </p:spTgt>
                                        </p:tgtEl>
                                        <p:attrNameLst>
                                          <p:attrName>style.visibility</p:attrName>
                                        </p:attrNameLst>
                                      </p:cBhvr>
                                      <p:to>
                                        <p:strVal val="visible"/>
                                      </p:to>
                                    </p:set>
                                    <p:animEffect transition="in" filter="fade">
                                      <p:cBhvr>
                                        <p:cTn id="22" dur="500"/>
                                        <p:tgtEl>
                                          <p:spTgt spid="1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phere of mesh and nodes">
            <a:extLst>
              <a:ext uri="{FF2B5EF4-FFF2-40B4-BE49-F238E27FC236}">
                <a16:creationId xmlns:a16="http://schemas.microsoft.com/office/drawing/2014/main" id="{F2F76076-A289-4503-0B72-CD34452A9B51}"/>
              </a:ext>
            </a:extLst>
          </p:cNvPr>
          <p:cNvPicPr>
            <a:picLocks noChangeAspect="1"/>
          </p:cNvPicPr>
          <p:nvPr/>
        </p:nvPicPr>
        <p:blipFill rotWithShape="1">
          <a:blip r:embed="rId2"/>
          <a:srcRect t="2677" b="22323"/>
          <a:stretch/>
        </p:blipFill>
        <p:spPr>
          <a:xfrm>
            <a:off x="0" y="0"/>
            <a:ext cx="12191979" cy="6858000"/>
          </a:xfrm>
          <a:prstGeom prst="rect">
            <a:avLst/>
          </a:prstGeom>
        </p:spPr>
      </p:pic>
      <p:sp>
        <p:nvSpPr>
          <p:cNvPr id="2" name="Title 1">
            <a:extLst>
              <a:ext uri="{FF2B5EF4-FFF2-40B4-BE49-F238E27FC236}">
                <a16:creationId xmlns:a16="http://schemas.microsoft.com/office/drawing/2014/main" id="{D616C5AE-816A-C82D-3539-D726E9C0C073}"/>
              </a:ext>
            </a:extLst>
          </p:cNvPr>
          <p:cNvSpPr>
            <a:spLocks noGrp="1"/>
          </p:cNvSpPr>
          <p:nvPr>
            <p:ph type="title"/>
          </p:nvPr>
        </p:nvSpPr>
        <p:spPr>
          <a:xfrm>
            <a:off x="181156" y="146823"/>
            <a:ext cx="11829688" cy="973652"/>
          </a:xfrm>
        </p:spPr>
        <p:txBody>
          <a:bodyPr vert="horz" lIns="91440" tIns="45720" rIns="91440" bIns="45720" rtlCol="0" anchor="t">
            <a:normAutofit/>
          </a:bodyPr>
          <a:lstStyle/>
          <a:p>
            <a:pPr algn="just"/>
            <a:r>
              <a:rPr lang="en-US" sz="5400" dirty="0">
                <a:ln w="12700" cap="rnd">
                  <a:solidFill>
                    <a:schemeClr val="bg1">
                      <a:alpha val="80000"/>
                    </a:schemeClr>
                  </a:solidFill>
                </a:ln>
                <a:gradFill>
                  <a:gsLst>
                    <a:gs pos="100000">
                      <a:schemeClr val="accent3">
                        <a:lumMod val="50000"/>
                        <a:alpha val="68000"/>
                      </a:schemeClr>
                    </a:gs>
                    <a:gs pos="0">
                      <a:schemeClr val="accent1"/>
                    </a:gs>
                  </a:gsLst>
                  <a:lin ang="0" scaled="1"/>
                </a:gradFill>
              </a:rPr>
              <a:t>Eigenvector Centrality</a:t>
            </a:r>
            <a:endParaRPr lang="en-US" dirty="0">
              <a:solidFill>
                <a:srgbClr val="FFFFFF"/>
              </a:solidFill>
            </a:endParaRPr>
          </a:p>
        </p:txBody>
      </p:sp>
      <p:graphicFrame>
        <p:nvGraphicFramePr>
          <p:cNvPr id="4" name="Table 3">
            <a:extLst>
              <a:ext uri="{FF2B5EF4-FFF2-40B4-BE49-F238E27FC236}">
                <a16:creationId xmlns:a16="http://schemas.microsoft.com/office/drawing/2014/main" id="{DFD3F960-B71F-F70B-45F9-BA6EFED6CDAA}"/>
              </a:ext>
            </a:extLst>
          </p:cNvPr>
          <p:cNvGraphicFramePr>
            <a:graphicFrameLocks noGrp="1"/>
          </p:cNvGraphicFramePr>
          <p:nvPr>
            <p:extLst>
              <p:ext uri="{D42A27DB-BD31-4B8C-83A1-F6EECF244321}">
                <p14:modId xmlns:p14="http://schemas.microsoft.com/office/powerpoint/2010/main" val="4099262698"/>
              </p:ext>
            </p:extLst>
          </p:nvPr>
        </p:nvGraphicFramePr>
        <p:xfrm>
          <a:off x="181156" y="1120475"/>
          <a:ext cx="11790009" cy="5551297"/>
        </p:xfrm>
        <a:graphic>
          <a:graphicData uri="http://schemas.openxmlformats.org/drawingml/2006/table">
            <a:tbl>
              <a:tblPr firstRow="1" bandRow="1">
                <a:tableStyleId>{5C22544A-7EE6-4342-B048-85BDC9FD1C3A}</a:tableStyleId>
              </a:tblPr>
              <a:tblGrid>
                <a:gridCol w="822960">
                  <a:extLst>
                    <a:ext uri="{9D8B030D-6E8A-4147-A177-3AD203B41FA5}">
                      <a16:colId xmlns:a16="http://schemas.microsoft.com/office/drawing/2014/main" val="2284237109"/>
                    </a:ext>
                  </a:extLst>
                </a:gridCol>
                <a:gridCol w="3655683">
                  <a:extLst>
                    <a:ext uri="{9D8B030D-6E8A-4147-A177-3AD203B41FA5}">
                      <a16:colId xmlns:a16="http://schemas.microsoft.com/office/drawing/2014/main" val="117860275"/>
                    </a:ext>
                  </a:extLst>
                </a:gridCol>
                <a:gridCol w="3655683">
                  <a:extLst>
                    <a:ext uri="{9D8B030D-6E8A-4147-A177-3AD203B41FA5}">
                      <a16:colId xmlns:a16="http://schemas.microsoft.com/office/drawing/2014/main" val="135205513"/>
                    </a:ext>
                  </a:extLst>
                </a:gridCol>
                <a:gridCol w="3655683">
                  <a:extLst>
                    <a:ext uri="{9D8B030D-6E8A-4147-A177-3AD203B41FA5}">
                      <a16:colId xmlns:a16="http://schemas.microsoft.com/office/drawing/2014/main" val="1632861696"/>
                    </a:ext>
                  </a:extLst>
                </a:gridCol>
              </a:tblGrid>
              <a:tr h="509917">
                <a:tc>
                  <a:txBody>
                    <a:bodyPr/>
                    <a:lstStyle/>
                    <a:p>
                      <a:pPr algn="ctr">
                        <a:lnSpc>
                          <a:spcPct val="150000"/>
                        </a:lnSpc>
                      </a:pPr>
                      <a:r>
                        <a:rPr lang="en-US" sz="2000" dirty="0"/>
                        <a:t>Rank</a:t>
                      </a:r>
                    </a:p>
                  </a:txBody>
                  <a:tcPr anchor="ctr">
                    <a:lnR w="28575" cap="flat" cmpd="sng" algn="ctr">
                      <a:solidFill>
                        <a:schemeClr val="bg1"/>
                      </a:solidFill>
                      <a:prstDash val="solid"/>
                      <a:round/>
                      <a:headEnd type="none" w="med" len="med"/>
                      <a:tailEnd type="none" w="med" len="med"/>
                    </a:lnR>
                    <a:gradFill flip="none" rotWithShape="1">
                      <a:gsLst>
                        <a:gs pos="0">
                          <a:schemeClr val="accent1">
                            <a:shade val="30000"/>
                            <a:satMod val="115000"/>
                            <a:alpha val="50000"/>
                          </a:schemeClr>
                        </a:gs>
                        <a:gs pos="50000">
                          <a:schemeClr val="accent1">
                            <a:shade val="67500"/>
                            <a:satMod val="115000"/>
                            <a:alpha val="50000"/>
                          </a:schemeClr>
                        </a:gs>
                        <a:gs pos="100000">
                          <a:schemeClr val="accent1">
                            <a:shade val="100000"/>
                            <a:satMod val="115000"/>
                            <a:alpha val="50000"/>
                          </a:schemeClr>
                        </a:gs>
                      </a:gsLst>
                      <a:path path="circle">
                        <a:fillToRect l="100000" b="100000"/>
                      </a:path>
                      <a:tileRect t="-100000" r="-100000"/>
                    </a:gradFill>
                  </a:tcPr>
                </a:tc>
                <a:tc>
                  <a:txBody>
                    <a:bodyPr/>
                    <a:lstStyle/>
                    <a:p>
                      <a:pPr algn="ctr">
                        <a:lnSpc>
                          <a:spcPct val="100000"/>
                        </a:lnSpc>
                      </a:pPr>
                      <a:r>
                        <a:rPr lang="en-US" sz="2000" dirty="0"/>
                        <a:t>Amtrak Network</a:t>
                      </a:r>
                    </a:p>
                  </a:txBody>
                  <a:tcPr anchor="ctr">
                    <a:lnL w="28575"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gradFill flip="none" rotWithShape="1">
                      <a:gsLst>
                        <a:gs pos="0">
                          <a:schemeClr val="accent1">
                            <a:shade val="30000"/>
                            <a:satMod val="115000"/>
                            <a:alpha val="50000"/>
                          </a:schemeClr>
                        </a:gs>
                        <a:gs pos="50000">
                          <a:schemeClr val="accent1">
                            <a:shade val="67500"/>
                            <a:satMod val="115000"/>
                            <a:alpha val="50000"/>
                          </a:schemeClr>
                        </a:gs>
                        <a:gs pos="100000">
                          <a:schemeClr val="accent1">
                            <a:shade val="100000"/>
                            <a:satMod val="115000"/>
                            <a:alpha val="50000"/>
                          </a:schemeClr>
                        </a:gs>
                      </a:gsLst>
                      <a:path path="circle">
                        <a:fillToRect l="100000" b="100000"/>
                      </a:path>
                      <a:tileRect t="-100000" r="-100000"/>
                    </a:gradFill>
                  </a:tcPr>
                </a:tc>
                <a:tc>
                  <a:txBody>
                    <a:bodyPr/>
                    <a:lstStyle/>
                    <a:p>
                      <a:pPr algn="ctr">
                        <a:lnSpc>
                          <a:spcPct val="100000"/>
                        </a:lnSpc>
                      </a:pPr>
                      <a:r>
                        <a:rPr lang="en-US" sz="2000" dirty="0"/>
                        <a:t>Non-Induced Graph</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gradFill flip="none" rotWithShape="1">
                      <a:gsLst>
                        <a:gs pos="0">
                          <a:schemeClr val="accent1">
                            <a:shade val="30000"/>
                            <a:satMod val="115000"/>
                            <a:alpha val="50000"/>
                          </a:schemeClr>
                        </a:gs>
                        <a:gs pos="50000">
                          <a:schemeClr val="accent1">
                            <a:shade val="67500"/>
                            <a:satMod val="115000"/>
                            <a:alpha val="50000"/>
                          </a:schemeClr>
                        </a:gs>
                        <a:gs pos="100000">
                          <a:schemeClr val="accent1">
                            <a:shade val="100000"/>
                            <a:satMod val="115000"/>
                            <a:alpha val="50000"/>
                          </a:schemeClr>
                        </a:gs>
                      </a:gsLst>
                      <a:path path="circle">
                        <a:fillToRect l="100000" b="100000"/>
                      </a:path>
                      <a:tileRect t="-100000" r="-100000"/>
                    </a:gradFill>
                  </a:tcPr>
                </a:tc>
                <a:tc>
                  <a:txBody>
                    <a:bodyPr/>
                    <a:lstStyle/>
                    <a:p>
                      <a:pPr algn="ctr">
                        <a:lnSpc>
                          <a:spcPct val="100000"/>
                        </a:lnSpc>
                      </a:pPr>
                      <a:r>
                        <a:rPr lang="en-US" sz="2000" dirty="0"/>
                        <a:t>Induced Graph</a:t>
                      </a:r>
                    </a:p>
                  </a:txBody>
                  <a:tcPr anchor="ctr">
                    <a:lnL w="12700" cap="flat" cmpd="sng" algn="ctr">
                      <a:solidFill>
                        <a:schemeClr val="bg1"/>
                      </a:solidFill>
                      <a:prstDash val="solid"/>
                      <a:round/>
                      <a:headEnd type="none" w="med" len="med"/>
                      <a:tailEnd type="none" w="med" len="med"/>
                    </a:lnL>
                    <a:gradFill flip="none" rotWithShape="1">
                      <a:gsLst>
                        <a:gs pos="0">
                          <a:schemeClr val="accent1">
                            <a:shade val="30000"/>
                            <a:satMod val="115000"/>
                            <a:alpha val="50000"/>
                          </a:schemeClr>
                        </a:gs>
                        <a:gs pos="50000">
                          <a:schemeClr val="accent1">
                            <a:shade val="67500"/>
                            <a:satMod val="115000"/>
                            <a:alpha val="50000"/>
                          </a:schemeClr>
                        </a:gs>
                        <a:gs pos="100000">
                          <a:schemeClr val="accent1">
                            <a:shade val="100000"/>
                            <a:satMod val="115000"/>
                            <a:alpha val="50000"/>
                          </a:schemeClr>
                        </a:gs>
                      </a:gsLst>
                      <a:path path="circle">
                        <a:fillToRect l="100000" b="100000"/>
                      </a:path>
                      <a:tileRect t="-100000" r="-100000"/>
                    </a:gradFill>
                  </a:tcPr>
                </a:tc>
                <a:extLst>
                  <a:ext uri="{0D108BD9-81ED-4DB2-BD59-A6C34878D82A}">
                    <a16:rowId xmlns:a16="http://schemas.microsoft.com/office/drawing/2014/main" val="2591809688"/>
                  </a:ext>
                </a:extLst>
              </a:tr>
              <a:tr h="490116">
                <a:tc>
                  <a:txBody>
                    <a:bodyPr/>
                    <a:lstStyle/>
                    <a:p>
                      <a:pPr algn="ctr"/>
                      <a:r>
                        <a:rPr lang="en-US" sz="1800" dirty="0">
                          <a:solidFill>
                            <a:schemeClr val="bg1"/>
                          </a:solidFill>
                        </a:rPr>
                        <a:t>1</a:t>
                      </a:r>
                    </a:p>
                  </a:txBody>
                  <a:tcPr anchor="ctr">
                    <a:lnR w="28575" cap="flat" cmpd="sng" algn="ctr">
                      <a:solidFill>
                        <a:schemeClr val="bg1"/>
                      </a:solidFill>
                      <a:prstDash val="solid"/>
                      <a:round/>
                      <a:headEnd type="none" w="med" len="med"/>
                      <a:tailEnd type="none" w="med" len="med"/>
                    </a:lnR>
                    <a:gradFill flip="none" rotWithShape="1">
                      <a:gsLst>
                        <a:gs pos="0">
                          <a:schemeClr val="accent1">
                            <a:shade val="30000"/>
                            <a:satMod val="115000"/>
                            <a:alpha val="50000"/>
                          </a:schemeClr>
                        </a:gs>
                        <a:gs pos="50000">
                          <a:schemeClr val="accent1">
                            <a:shade val="67500"/>
                            <a:satMod val="115000"/>
                            <a:alpha val="50000"/>
                          </a:schemeClr>
                        </a:gs>
                        <a:gs pos="100000">
                          <a:schemeClr val="accent1">
                            <a:shade val="100000"/>
                            <a:satMod val="115000"/>
                            <a:alpha val="50000"/>
                          </a:schemeClr>
                        </a:gs>
                      </a:gsLst>
                      <a:path path="circle">
                        <a:fillToRect l="100000" b="100000"/>
                      </a:path>
                      <a:tileRect t="-100000" r="-100000"/>
                    </a:gradFill>
                  </a:tcPr>
                </a:tc>
                <a:tc>
                  <a:txBody>
                    <a:bodyPr/>
                    <a:lstStyle/>
                    <a:p>
                      <a:pPr algn="l"/>
                      <a:r>
                        <a:rPr lang="en-US" sz="1400" b="1" u="sng" dirty="0">
                          <a:solidFill>
                            <a:schemeClr val="bg1"/>
                          </a:solidFill>
                        </a:rPr>
                        <a:t>Philadelphia, PA - William H. Gray III 30th St. Station (PHL)</a:t>
                      </a:r>
                      <a:r>
                        <a:rPr lang="en-US" sz="1400" b="0" u="none" dirty="0">
                          <a:solidFill>
                            <a:schemeClr val="bg1"/>
                          </a:solidFill>
                        </a:rPr>
                        <a:t> - 0.4774</a:t>
                      </a:r>
                    </a:p>
                  </a:txBody>
                  <a:tcPr anchor="ctr">
                    <a:lnL w="28575"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gradFill flip="none" rotWithShape="1">
                      <a:gsLst>
                        <a:gs pos="0">
                          <a:schemeClr val="tx1">
                            <a:lumMod val="50000"/>
                            <a:lumOff val="50000"/>
                            <a:alpha val="75000"/>
                          </a:schemeClr>
                        </a:gs>
                        <a:gs pos="50000">
                          <a:schemeClr val="bg1">
                            <a:lumMod val="50000"/>
                            <a:alpha val="75000"/>
                          </a:schemeClr>
                        </a:gs>
                        <a:gs pos="100000">
                          <a:schemeClr val="tx1">
                            <a:lumMod val="50000"/>
                            <a:lumOff val="50000"/>
                            <a:alpha val="75000"/>
                          </a:schemeClr>
                        </a:gs>
                      </a:gsLst>
                      <a:lin ang="10800000" scaled="1"/>
                      <a:tileRect/>
                    </a:gradFill>
                  </a:tcPr>
                </a:tc>
                <a:tc>
                  <a:txBody>
                    <a:bodyPr/>
                    <a:lstStyle/>
                    <a:p>
                      <a:pPr algn="l"/>
                      <a:r>
                        <a:rPr lang="en-US" sz="1400" b="1" u="sng" dirty="0">
                          <a:solidFill>
                            <a:schemeClr val="bg1"/>
                          </a:solidFill>
                        </a:rPr>
                        <a:t>Philadelphia, PA</a:t>
                      </a:r>
                      <a:r>
                        <a:rPr lang="en-US" sz="1400" b="0" u="none" dirty="0">
                          <a:solidFill>
                            <a:schemeClr val="bg1"/>
                          </a:solidFill>
                        </a:rPr>
                        <a:t> - 0.5961</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gradFill flip="none" rotWithShape="1">
                      <a:gsLst>
                        <a:gs pos="0">
                          <a:schemeClr val="tx1">
                            <a:lumMod val="50000"/>
                            <a:lumOff val="50000"/>
                            <a:alpha val="75000"/>
                          </a:schemeClr>
                        </a:gs>
                        <a:gs pos="50000">
                          <a:schemeClr val="bg1">
                            <a:lumMod val="50000"/>
                            <a:alpha val="75000"/>
                          </a:schemeClr>
                        </a:gs>
                        <a:gs pos="100000">
                          <a:schemeClr val="tx1">
                            <a:lumMod val="50000"/>
                            <a:lumOff val="50000"/>
                            <a:alpha val="75000"/>
                          </a:schemeClr>
                        </a:gs>
                      </a:gsLst>
                      <a:lin ang="10800000" scaled="1"/>
                      <a:tileRect/>
                    </a:gradFill>
                  </a:tcPr>
                </a:tc>
                <a:tc>
                  <a:txBody>
                    <a:bodyPr/>
                    <a:lstStyle/>
                    <a:p>
                      <a:pPr algn="l"/>
                      <a:r>
                        <a:rPr lang="en-US" sz="1400" b="1" u="sng" dirty="0">
                          <a:solidFill>
                            <a:schemeClr val="bg1"/>
                          </a:solidFill>
                        </a:rPr>
                        <a:t>Newark, NJ</a:t>
                      </a:r>
                      <a:r>
                        <a:rPr lang="en-US" sz="1400" b="0" u="none" dirty="0">
                          <a:solidFill>
                            <a:schemeClr val="bg1"/>
                          </a:solidFill>
                        </a:rPr>
                        <a:t> - 0.7522</a:t>
                      </a:r>
                    </a:p>
                  </a:txBody>
                  <a:tcPr anchor="ctr">
                    <a:lnL w="12700" cap="flat" cmpd="sng" algn="ctr">
                      <a:solidFill>
                        <a:schemeClr val="bg1"/>
                      </a:solidFill>
                      <a:prstDash val="solid"/>
                      <a:round/>
                      <a:headEnd type="none" w="med" len="med"/>
                      <a:tailEnd type="none" w="med" len="med"/>
                    </a:lnL>
                    <a:gradFill flip="none" rotWithShape="1">
                      <a:gsLst>
                        <a:gs pos="0">
                          <a:schemeClr val="tx1">
                            <a:lumMod val="50000"/>
                            <a:lumOff val="50000"/>
                            <a:alpha val="75000"/>
                          </a:schemeClr>
                        </a:gs>
                        <a:gs pos="50000">
                          <a:schemeClr val="bg1">
                            <a:lumMod val="50000"/>
                            <a:alpha val="75000"/>
                          </a:schemeClr>
                        </a:gs>
                        <a:gs pos="100000">
                          <a:schemeClr val="tx1">
                            <a:lumMod val="50000"/>
                            <a:lumOff val="50000"/>
                            <a:alpha val="75000"/>
                          </a:schemeClr>
                        </a:gs>
                      </a:gsLst>
                      <a:lin ang="10800000" scaled="1"/>
                      <a:tileRect/>
                    </a:gradFill>
                  </a:tcPr>
                </a:tc>
                <a:extLst>
                  <a:ext uri="{0D108BD9-81ED-4DB2-BD59-A6C34878D82A}">
                    <a16:rowId xmlns:a16="http://schemas.microsoft.com/office/drawing/2014/main" val="1276306625"/>
                  </a:ext>
                </a:extLst>
              </a:tr>
              <a:tr h="490116">
                <a:tc>
                  <a:txBody>
                    <a:bodyPr/>
                    <a:lstStyle/>
                    <a:p>
                      <a:pPr algn="ctr"/>
                      <a:r>
                        <a:rPr lang="en-US" sz="1800" dirty="0">
                          <a:solidFill>
                            <a:schemeClr val="bg1"/>
                          </a:solidFill>
                        </a:rPr>
                        <a:t>2</a:t>
                      </a:r>
                    </a:p>
                  </a:txBody>
                  <a:tcPr anchor="ctr">
                    <a:lnR w="28575"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gradFill flip="none" rotWithShape="1">
                      <a:gsLst>
                        <a:gs pos="0">
                          <a:schemeClr val="accent1">
                            <a:shade val="30000"/>
                            <a:satMod val="115000"/>
                            <a:alpha val="50000"/>
                          </a:schemeClr>
                        </a:gs>
                        <a:gs pos="50000">
                          <a:schemeClr val="accent1">
                            <a:shade val="67500"/>
                            <a:satMod val="115000"/>
                            <a:alpha val="50000"/>
                          </a:schemeClr>
                        </a:gs>
                        <a:gs pos="100000">
                          <a:schemeClr val="accent1">
                            <a:shade val="100000"/>
                            <a:satMod val="115000"/>
                            <a:alpha val="50000"/>
                          </a:schemeClr>
                        </a:gs>
                      </a:gsLst>
                      <a:path path="circle">
                        <a:fillToRect l="100000" b="100000"/>
                      </a:path>
                      <a:tileRect t="-100000" r="-100000"/>
                    </a:gradFill>
                  </a:tcPr>
                </a:tc>
                <a:tc>
                  <a:txBody>
                    <a:bodyPr/>
                    <a:lstStyle/>
                    <a:p>
                      <a:pPr algn="l"/>
                      <a:r>
                        <a:rPr lang="en-US" sz="1400" b="1" u="sng" dirty="0">
                          <a:solidFill>
                            <a:schemeClr val="bg1"/>
                          </a:solidFill>
                        </a:rPr>
                        <a:t>Trenton, NJ (TRE)</a:t>
                      </a:r>
                      <a:r>
                        <a:rPr lang="en-US" sz="1400" b="0" u="none" dirty="0">
                          <a:solidFill>
                            <a:schemeClr val="bg1"/>
                          </a:solidFill>
                        </a:rPr>
                        <a:t> - 0.4508</a:t>
                      </a:r>
                    </a:p>
                  </a:txBody>
                  <a:tcPr anchor="ctr">
                    <a:lnL w="28575"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gradFill flip="none" rotWithShape="1">
                      <a:gsLst>
                        <a:gs pos="0">
                          <a:schemeClr val="tx1">
                            <a:lumMod val="50000"/>
                            <a:lumOff val="50000"/>
                            <a:alpha val="75000"/>
                          </a:schemeClr>
                        </a:gs>
                        <a:gs pos="50000">
                          <a:schemeClr val="bg1">
                            <a:lumMod val="50000"/>
                            <a:alpha val="75000"/>
                          </a:schemeClr>
                        </a:gs>
                        <a:gs pos="100000">
                          <a:schemeClr val="tx1">
                            <a:lumMod val="50000"/>
                            <a:lumOff val="50000"/>
                            <a:alpha val="75000"/>
                          </a:schemeClr>
                        </a:gs>
                      </a:gsLst>
                      <a:lin ang="10800000" scaled="1"/>
                      <a:tileRect/>
                    </a:gradFill>
                  </a:tcPr>
                </a:tc>
                <a:tc>
                  <a:txBody>
                    <a:bodyPr/>
                    <a:lstStyle/>
                    <a:p>
                      <a:pPr algn="l"/>
                      <a:r>
                        <a:rPr lang="en-US" sz="1400" b="1" u="sng" dirty="0">
                          <a:solidFill>
                            <a:schemeClr val="bg1"/>
                          </a:solidFill>
                        </a:rPr>
                        <a:t>Newark, NJ</a:t>
                      </a:r>
                      <a:r>
                        <a:rPr lang="en-US" sz="1400" b="0" u="none" dirty="0">
                          <a:solidFill>
                            <a:schemeClr val="bg1"/>
                          </a:solidFill>
                        </a:rPr>
                        <a:t> - 0.5674</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gradFill flip="none" rotWithShape="1">
                      <a:gsLst>
                        <a:gs pos="0">
                          <a:schemeClr val="tx1">
                            <a:lumMod val="50000"/>
                            <a:lumOff val="50000"/>
                            <a:alpha val="75000"/>
                          </a:schemeClr>
                        </a:gs>
                        <a:gs pos="50000">
                          <a:schemeClr val="bg1">
                            <a:lumMod val="50000"/>
                            <a:alpha val="75000"/>
                          </a:schemeClr>
                        </a:gs>
                        <a:gs pos="100000">
                          <a:schemeClr val="tx1">
                            <a:lumMod val="50000"/>
                            <a:lumOff val="50000"/>
                            <a:alpha val="75000"/>
                          </a:schemeClr>
                        </a:gs>
                      </a:gsLst>
                      <a:lin ang="10800000" scaled="1"/>
                      <a:tileRect/>
                    </a:gradFill>
                  </a:tcPr>
                </a:tc>
                <a:tc>
                  <a:txBody>
                    <a:bodyPr/>
                    <a:lstStyle/>
                    <a:p>
                      <a:pPr algn="l"/>
                      <a:r>
                        <a:rPr lang="en-US" sz="1400" b="1" u="sng" dirty="0">
                          <a:solidFill>
                            <a:schemeClr val="bg1"/>
                          </a:solidFill>
                        </a:rPr>
                        <a:t>New York, NY</a:t>
                      </a:r>
                      <a:r>
                        <a:rPr lang="en-US" sz="1400" b="0" u="none" dirty="0">
                          <a:solidFill>
                            <a:schemeClr val="bg1"/>
                          </a:solidFill>
                        </a:rPr>
                        <a:t> - 0.6098</a:t>
                      </a:r>
                    </a:p>
                  </a:txBody>
                  <a:tcPr anchor="ctr">
                    <a:lnL w="12700" cap="flat" cmpd="sng" algn="ctr">
                      <a:solidFill>
                        <a:schemeClr val="bg1"/>
                      </a:solidFill>
                      <a:prstDash val="solid"/>
                      <a:round/>
                      <a:headEnd type="none" w="med" len="med"/>
                      <a:tailEnd type="none" w="med" len="med"/>
                    </a:lnL>
                    <a:lnB w="12700" cap="flat" cmpd="sng" algn="ctr">
                      <a:solidFill>
                        <a:schemeClr val="bg1"/>
                      </a:solidFill>
                      <a:prstDash val="solid"/>
                      <a:round/>
                      <a:headEnd type="none" w="med" len="med"/>
                      <a:tailEnd type="none" w="med" len="med"/>
                    </a:lnB>
                    <a:gradFill flip="none" rotWithShape="1">
                      <a:gsLst>
                        <a:gs pos="0">
                          <a:schemeClr val="tx1">
                            <a:lumMod val="50000"/>
                            <a:lumOff val="50000"/>
                            <a:alpha val="75000"/>
                          </a:schemeClr>
                        </a:gs>
                        <a:gs pos="50000">
                          <a:schemeClr val="bg1">
                            <a:lumMod val="50000"/>
                            <a:alpha val="75000"/>
                          </a:schemeClr>
                        </a:gs>
                        <a:gs pos="100000">
                          <a:schemeClr val="tx1">
                            <a:lumMod val="50000"/>
                            <a:lumOff val="50000"/>
                            <a:alpha val="75000"/>
                          </a:schemeClr>
                        </a:gs>
                      </a:gsLst>
                      <a:lin ang="10800000" scaled="1"/>
                      <a:tileRect/>
                    </a:gradFill>
                  </a:tcPr>
                </a:tc>
                <a:extLst>
                  <a:ext uri="{0D108BD9-81ED-4DB2-BD59-A6C34878D82A}">
                    <a16:rowId xmlns:a16="http://schemas.microsoft.com/office/drawing/2014/main" val="1410937527"/>
                  </a:ext>
                </a:extLst>
              </a:tr>
              <a:tr h="490116">
                <a:tc>
                  <a:txBody>
                    <a:bodyPr/>
                    <a:lstStyle/>
                    <a:p>
                      <a:pPr algn="ctr"/>
                      <a:r>
                        <a:rPr lang="en-US" sz="1800" dirty="0">
                          <a:solidFill>
                            <a:schemeClr val="bg1"/>
                          </a:solidFill>
                        </a:rPr>
                        <a:t>3</a:t>
                      </a:r>
                    </a:p>
                  </a:txBody>
                  <a:tcPr anchor="ctr">
                    <a:lnR w="28575"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gradFill flip="none" rotWithShape="1">
                      <a:gsLst>
                        <a:gs pos="0">
                          <a:schemeClr val="accent1">
                            <a:shade val="30000"/>
                            <a:satMod val="115000"/>
                            <a:alpha val="50000"/>
                          </a:schemeClr>
                        </a:gs>
                        <a:gs pos="50000">
                          <a:schemeClr val="accent1">
                            <a:shade val="67500"/>
                            <a:satMod val="115000"/>
                            <a:alpha val="50000"/>
                          </a:schemeClr>
                        </a:gs>
                        <a:gs pos="100000">
                          <a:schemeClr val="accent1">
                            <a:shade val="100000"/>
                            <a:satMod val="115000"/>
                            <a:alpha val="50000"/>
                          </a:schemeClr>
                        </a:gs>
                      </a:gsLst>
                      <a:path path="circle">
                        <a:fillToRect l="100000" b="100000"/>
                      </a:path>
                      <a:tileRect t="-100000" r="-100000"/>
                    </a:gradFill>
                  </a:tcPr>
                </a:tc>
                <a:tc>
                  <a:txBody>
                    <a:bodyPr/>
                    <a:lstStyle/>
                    <a:p>
                      <a:pPr algn="l"/>
                      <a:r>
                        <a:rPr lang="en-US" sz="1400" b="1" u="sng" dirty="0">
                          <a:solidFill>
                            <a:schemeClr val="bg1"/>
                          </a:solidFill>
                        </a:rPr>
                        <a:t>Newark, NJ - Penn Station (NWK)</a:t>
                      </a:r>
                      <a:r>
                        <a:rPr lang="en-US" sz="1400" b="0" u="none" dirty="0">
                          <a:solidFill>
                            <a:schemeClr val="bg1"/>
                          </a:solidFill>
                        </a:rPr>
                        <a:t> - 0.3694</a:t>
                      </a:r>
                    </a:p>
                  </a:txBody>
                  <a:tcPr anchor="ctr">
                    <a:lnL w="28575"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gradFill flip="none" rotWithShape="1">
                      <a:gsLst>
                        <a:gs pos="0">
                          <a:schemeClr val="tx1">
                            <a:lumMod val="50000"/>
                            <a:lumOff val="50000"/>
                            <a:alpha val="75000"/>
                          </a:schemeClr>
                        </a:gs>
                        <a:gs pos="50000">
                          <a:schemeClr val="bg1">
                            <a:lumMod val="50000"/>
                            <a:alpha val="75000"/>
                          </a:schemeClr>
                        </a:gs>
                        <a:gs pos="100000">
                          <a:schemeClr val="tx1">
                            <a:lumMod val="50000"/>
                            <a:lumOff val="50000"/>
                            <a:alpha val="75000"/>
                          </a:schemeClr>
                        </a:gs>
                      </a:gsLst>
                      <a:lin ang="10800000" scaled="1"/>
                      <a:tileRect/>
                    </a:gradFill>
                  </a:tcPr>
                </a:tc>
                <a:tc>
                  <a:txBody>
                    <a:bodyPr/>
                    <a:lstStyle/>
                    <a:p>
                      <a:pPr algn="l"/>
                      <a:r>
                        <a:rPr lang="en-US" sz="1400" b="1" u="sng" dirty="0">
                          <a:solidFill>
                            <a:schemeClr val="bg1"/>
                          </a:solidFill>
                        </a:rPr>
                        <a:t>Baltimore, MD</a:t>
                      </a:r>
                      <a:r>
                        <a:rPr lang="en-US" sz="1400" b="0" u="none" dirty="0">
                          <a:solidFill>
                            <a:schemeClr val="bg1"/>
                          </a:solidFill>
                        </a:rPr>
                        <a:t> - 0.4506</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gradFill flip="none" rotWithShape="1">
                      <a:gsLst>
                        <a:gs pos="0">
                          <a:schemeClr val="tx1">
                            <a:lumMod val="50000"/>
                            <a:lumOff val="50000"/>
                            <a:alpha val="75000"/>
                          </a:schemeClr>
                        </a:gs>
                        <a:gs pos="50000">
                          <a:schemeClr val="bg1">
                            <a:lumMod val="50000"/>
                            <a:alpha val="75000"/>
                          </a:schemeClr>
                        </a:gs>
                        <a:gs pos="100000">
                          <a:schemeClr val="tx1">
                            <a:lumMod val="50000"/>
                            <a:lumOff val="50000"/>
                            <a:alpha val="75000"/>
                          </a:schemeClr>
                        </a:gs>
                      </a:gsLst>
                      <a:lin ang="10800000" scaled="1"/>
                      <a:tileRect/>
                    </a:gradFill>
                  </a:tcPr>
                </a:tc>
                <a:tc>
                  <a:txBody>
                    <a:bodyPr/>
                    <a:lstStyle/>
                    <a:p>
                      <a:pPr algn="l"/>
                      <a:r>
                        <a:rPr lang="en-US" sz="1400" b="1" u="sng" dirty="0">
                          <a:solidFill>
                            <a:schemeClr val="bg1"/>
                          </a:solidFill>
                        </a:rPr>
                        <a:t>Yonkers, NY</a:t>
                      </a:r>
                      <a:r>
                        <a:rPr lang="en-US" sz="1400" b="0" u="none" dirty="0">
                          <a:solidFill>
                            <a:schemeClr val="bg1"/>
                          </a:solidFill>
                        </a:rPr>
                        <a:t> - 0.2293</a:t>
                      </a:r>
                    </a:p>
                  </a:txBody>
                  <a:tcPr anchor="ct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gradFill flip="none" rotWithShape="1">
                      <a:gsLst>
                        <a:gs pos="0">
                          <a:schemeClr val="tx1">
                            <a:lumMod val="50000"/>
                            <a:lumOff val="50000"/>
                            <a:alpha val="75000"/>
                          </a:schemeClr>
                        </a:gs>
                        <a:gs pos="50000">
                          <a:schemeClr val="bg1">
                            <a:lumMod val="50000"/>
                            <a:alpha val="75000"/>
                          </a:schemeClr>
                        </a:gs>
                        <a:gs pos="100000">
                          <a:schemeClr val="tx1">
                            <a:lumMod val="50000"/>
                            <a:lumOff val="50000"/>
                            <a:alpha val="75000"/>
                          </a:schemeClr>
                        </a:gs>
                      </a:gsLst>
                      <a:lin ang="10800000" scaled="1"/>
                      <a:tileRect/>
                    </a:gradFill>
                  </a:tcPr>
                </a:tc>
                <a:extLst>
                  <a:ext uri="{0D108BD9-81ED-4DB2-BD59-A6C34878D82A}">
                    <a16:rowId xmlns:a16="http://schemas.microsoft.com/office/drawing/2014/main" val="680357257"/>
                  </a:ext>
                </a:extLst>
              </a:tr>
              <a:tr h="490116">
                <a:tc>
                  <a:txBody>
                    <a:bodyPr/>
                    <a:lstStyle/>
                    <a:p>
                      <a:pPr algn="ctr"/>
                      <a:r>
                        <a:rPr lang="en-US" sz="1800" dirty="0">
                          <a:solidFill>
                            <a:schemeClr val="bg1"/>
                          </a:solidFill>
                        </a:rPr>
                        <a:t>4</a:t>
                      </a:r>
                    </a:p>
                  </a:txBody>
                  <a:tcPr anchor="ctr">
                    <a:lnR w="28575"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gradFill flip="none" rotWithShape="1">
                      <a:gsLst>
                        <a:gs pos="0">
                          <a:schemeClr val="accent1">
                            <a:shade val="30000"/>
                            <a:satMod val="115000"/>
                            <a:alpha val="50000"/>
                          </a:schemeClr>
                        </a:gs>
                        <a:gs pos="50000">
                          <a:schemeClr val="accent1">
                            <a:shade val="67500"/>
                            <a:satMod val="115000"/>
                            <a:alpha val="50000"/>
                          </a:schemeClr>
                        </a:gs>
                        <a:gs pos="100000">
                          <a:schemeClr val="accent1">
                            <a:shade val="100000"/>
                            <a:satMod val="115000"/>
                            <a:alpha val="50000"/>
                          </a:schemeClr>
                        </a:gs>
                      </a:gsLst>
                      <a:path path="circle">
                        <a:fillToRect l="100000" b="100000"/>
                      </a:path>
                      <a:tileRect t="-100000" r="-100000"/>
                    </a:gradFill>
                  </a:tcPr>
                </a:tc>
                <a:tc>
                  <a:txBody>
                    <a:bodyPr/>
                    <a:lstStyle/>
                    <a:p>
                      <a:pPr algn="l"/>
                      <a:r>
                        <a:rPr lang="en-US" sz="1400" b="1" u="sng" dirty="0">
                          <a:solidFill>
                            <a:schemeClr val="bg1"/>
                          </a:solidFill>
                        </a:rPr>
                        <a:t>Wilmington, DE (WIL)</a:t>
                      </a:r>
                      <a:r>
                        <a:rPr lang="en-US" sz="1400" b="0" u="none" dirty="0">
                          <a:solidFill>
                            <a:schemeClr val="bg1"/>
                          </a:solidFill>
                        </a:rPr>
                        <a:t> - 0.3638</a:t>
                      </a:r>
                    </a:p>
                  </a:txBody>
                  <a:tcPr anchor="ctr">
                    <a:lnL w="28575"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gradFill flip="none" rotWithShape="1">
                      <a:gsLst>
                        <a:gs pos="0">
                          <a:schemeClr val="tx1">
                            <a:lumMod val="50000"/>
                            <a:lumOff val="50000"/>
                            <a:alpha val="75000"/>
                          </a:schemeClr>
                        </a:gs>
                        <a:gs pos="50000">
                          <a:schemeClr val="bg1">
                            <a:lumMod val="50000"/>
                            <a:alpha val="75000"/>
                          </a:schemeClr>
                        </a:gs>
                        <a:gs pos="100000">
                          <a:schemeClr val="tx1">
                            <a:lumMod val="50000"/>
                            <a:lumOff val="50000"/>
                            <a:alpha val="75000"/>
                          </a:schemeClr>
                        </a:gs>
                      </a:gsLst>
                      <a:lin ang="10800000" scaled="1"/>
                      <a:tileRect/>
                    </a:gradFill>
                  </a:tcPr>
                </a:tc>
                <a:tc>
                  <a:txBody>
                    <a:bodyPr/>
                    <a:lstStyle/>
                    <a:p>
                      <a:pPr algn="l"/>
                      <a:r>
                        <a:rPr lang="en-US" sz="1400" b="1" u="sng" dirty="0">
                          <a:solidFill>
                            <a:schemeClr val="bg1"/>
                          </a:solidFill>
                        </a:rPr>
                        <a:t>New York, NY</a:t>
                      </a:r>
                      <a:r>
                        <a:rPr lang="en-US" sz="1400" b="0" u="none" dirty="0">
                          <a:solidFill>
                            <a:schemeClr val="bg1"/>
                          </a:solidFill>
                        </a:rPr>
                        <a:t> - 0.2817</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gradFill flip="none" rotWithShape="1">
                      <a:gsLst>
                        <a:gs pos="0">
                          <a:schemeClr val="tx1">
                            <a:lumMod val="50000"/>
                            <a:lumOff val="50000"/>
                            <a:alpha val="75000"/>
                          </a:schemeClr>
                        </a:gs>
                        <a:gs pos="50000">
                          <a:schemeClr val="bg1">
                            <a:lumMod val="50000"/>
                            <a:alpha val="75000"/>
                          </a:schemeClr>
                        </a:gs>
                        <a:gs pos="100000">
                          <a:schemeClr val="tx1">
                            <a:lumMod val="50000"/>
                            <a:lumOff val="50000"/>
                            <a:alpha val="75000"/>
                          </a:schemeClr>
                        </a:gs>
                      </a:gsLst>
                      <a:lin ang="10800000" scaled="1"/>
                      <a:tileRect/>
                    </a:gradFill>
                  </a:tcPr>
                </a:tc>
                <a:tc>
                  <a:txBody>
                    <a:bodyPr/>
                    <a:lstStyle/>
                    <a:p>
                      <a:pPr algn="l"/>
                      <a:r>
                        <a:rPr lang="en-US" sz="1400" b="1" u="sng" dirty="0">
                          <a:solidFill>
                            <a:schemeClr val="bg1"/>
                          </a:solidFill>
                        </a:rPr>
                        <a:t>Stamford, CT</a:t>
                      </a:r>
                      <a:r>
                        <a:rPr lang="en-US" sz="1400" b="0" u="none" dirty="0">
                          <a:solidFill>
                            <a:schemeClr val="bg1"/>
                          </a:solidFill>
                        </a:rPr>
                        <a:t> - 0.0956</a:t>
                      </a:r>
                    </a:p>
                  </a:txBody>
                  <a:tcPr anchor="ct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gradFill flip="none" rotWithShape="1">
                      <a:gsLst>
                        <a:gs pos="0">
                          <a:schemeClr val="tx1">
                            <a:lumMod val="50000"/>
                            <a:lumOff val="50000"/>
                            <a:alpha val="75000"/>
                          </a:schemeClr>
                        </a:gs>
                        <a:gs pos="50000">
                          <a:schemeClr val="bg1">
                            <a:lumMod val="50000"/>
                            <a:alpha val="75000"/>
                          </a:schemeClr>
                        </a:gs>
                        <a:gs pos="100000">
                          <a:schemeClr val="tx1">
                            <a:lumMod val="50000"/>
                            <a:lumOff val="50000"/>
                            <a:alpha val="75000"/>
                          </a:schemeClr>
                        </a:gs>
                      </a:gsLst>
                      <a:lin ang="10800000" scaled="1"/>
                      <a:tileRect/>
                    </a:gradFill>
                  </a:tcPr>
                </a:tc>
                <a:extLst>
                  <a:ext uri="{0D108BD9-81ED-4DB2-BD59-A6C34878D82A}">
                    <a16:rowId xmlns:a16="http://schemas.microsoft.com/office/drawing/2014/main" val="3570688199"/>
                  </a:ext>
                </a:extLst>
              </a:tr>
              <a:tr h="490116">
                <a:tc>
                  <a:txBody>
                    <a:bodyPr/>
                    <a:lstStyle/>
                    <a:p>
                      <a:pPr algn="ctr"/>
                      <a:r>
                        <a:rPr lang="en-US" sz="1800" dirty="0">
                          <a:solidFill>
                            <a:schemeClr val="bg1"/>
                          </a:solidFill>
                        </a:rPr>
                        <a:t>5</a:t>
                      </a:r>
                    </a:p>
                  </a:txBody>
                  <a:tcPr anchor="ctr">
                    <a:lnR w="28575"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gradFill flip="none" rotWithShape="1">
                      <a:gsLst>
                        <a:gs pos="0">
                          <a:schemeClr val="accent1">
                            <a:shade val="30000"/>
                            <a:satMod val="115000"/>
                            <a:alpha val="50000"/>
                          </a:schemeClr>
                        </a:gs>
                        <a:gs pos="50000">
                          <a:schemeClr val="accent1">
                            <a:shade val="67500"/>
                            <a:satMod val="115000"/>
                            <a:alpha val="50000"/>
                          </a:schemeClr>
                        </a:gs>
                        <a:gs pos="100000">
                          <a:schemeClr val="accent1">
                            <a:shade val="100000"/>
                            <a:satMod val="115000"/>
                            <a:alpha val="50000"/>
                          </a:schemeClr>
                        </a:gs>
                      </a:gsLst>
                      <a:path path="circle">
                        <a:fillToRect l="100000" b="100000"/>
                      </a:path>
                      <a:tileRect t="-100000" r="-100000"/>
                    </a:gradFill>
                  </a:tcPr>
                </a:tc>
                <a:tc>
                  <a:txBody>
                    <a:bodyPr/>
                    <a:lstStyle/>
                    <a:p>
                      <a:pPr algn="l"/>
                      <a:r>
                        <a:rPr lang="en-US" sz="1400" b="1" u="sng" dirty="0">
                          <a:solidFill>
                            <a:schemeClr val="bg1"/>
                          </a:solidFill>
                        </a:rPr>
                        <a:t>New York, NY - Moynihan Train Hall (NYP)</a:t>
                      </a:r>
                      <a:r>
                        <a:rPr lang="en-US" sz="1400" b="0" u="none" dirty="0">
                          <a:solidFill>
                            <a:schemeClr val="bg1"/>
                          </a:solidFill>
                        </a:rPr>
                        <a:t> - 0.2574</a:t>
                      </a:r>
                    </a:p>
                  </a:txBody>
                  <a:tcPr anchor="ctr">
                    <a:lnL w="28575"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gradFill flip="none" rotWithShape="1">
                      <a:gsLst>
                        <a:gs pos="0">
                          <a:schemeClr val="tx1">
                            <a:lumMod val="50000"/>
                            <a:lumOff val="50000"/>
                            <a:alpha val="75000"/>
                          </a:schemeClr>
                        </a:gs>
                        <a:gs pos="50000">
                          <a:schemeClr val="bg1">
                            <a:lumMod val="50000"/>
                            <a:alpha val="75000"/>
                          </a:schemeClr>
                        </a:gs>
                        <a:gs pos="100000">
                          <a:schemeClr val="tx1">
                            <a:lumMod val="50000"/>
                            <a:lumOff val="50000"/>
                            <a:alpha val="75000"/>
                          </a:schemeClr>
                        </a:gs>
                      </a:gsLst>
                      <a:lin ang="10800000" scaled="1"/>
                      <a:tileRect/>
                    </a:gradFill>
                  </a:tcPr>
                </a:tc>
                <a:tc>
                  <a:txBody>
                    <a:bodyPr/>
                    <a:lstStyle/>
                    <a:p>
                      <a:pPr algn="l"/>
                      <a:r>
                        <a:rPr lang="en-US" sz="1400" b="1" u="sng" dirty="0">
                          <a:solidFill>
                            <a:schemeClr val="bg1"/>
                          </a:solidFill>
                        </a:rPr>
                        <a:t>Washington, DC</a:t>
                      </a:r>
                      <a:r>
                        <a:rPr lang="en-US" sz="1400" b="0" u="none" dirty="0">
                          <a:solidFill>
                            <a:schemeClr val="bg1"/>
                          </a:solidFill>
                        </a:rPr>
                        <a:t> - 0.1714</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gradFill flip="none" rotWithShape="1">
                      <a:gsLst>
                        <a:gs pos="0">
                          <a:schemeClr val="tx1">
                            <a:lumMod val="50000"/>
                            <a:lumOff val="50000"/>
                            <a:alpha val="75000"/>
                          </a:schemeClr>
                        </a:gs>
                        <a:gs pos="50000">
                          <a:schemeClr val="bg1">
                            <a:lumMod val="50000"/>
                            <a:alpha val="75000"/>
                          </a:schemeClr>
                        </a:gs>
                        <a:gs pos="100000">
                          <a:schemeClr val="tx1">
                            <a:lumMod val="50000"/>
                            <a:lumOff val="50000"/>
                            <a:alpha val="75000"/>
                          </a:schemeClr>
                        </a:gs>
                      </a:gsLst>
                      <a:lin ang="10800000" scaled="1"/>
                      <a:tileRect/>
                    </a:gradFill>
                  </a:tcPr>
                </a:tc>
                <a:tc>
                  <a:txBody>
                    <a:bodyPr/>
                    <a:lstStyle/>
                    <a:p>
                      <a:pPr algn="l"/>
                      <a:r>
                        <a:rPr lang="en-US" sz="1400" b="1" u="sng" dirty="0">
                          <a:solidFill>
                            <a:schemeClr val="bg1"/>
                          </a:solidFill>
                        </a:rPr>
                        <a:t>New Haven, CT</a:t>
                      </a:r>
                      <a:r>
                        <a:rPr lang="en-US" sz="1400" b="0" u="none" dirty="0">
                          <a:solidFill>
                            <a:schemeClr val="bg1"/>
                          </a:solidFill>
                        </a:rPr>
                        <a:t> - 0.0180</a:t>
                      </a:r>
                    </a:p>
                  </a:txBody>
                  <a:tcPr anchor="ct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gradFill flip="none" rotWithShape="1">
                      <a:gsLst>
                        <a:gs pos="0">
                          <a:schemeClr val="tx1">
                            <a:lumMod val="50000"/>
                            <a:lumOff val="50000"/>
                            <a:alpha val="75000"/>
                          </a:schemeClr>
                        </a:gs>
                        <a:gs pos="50000">
                          <a:schemeClr val="bg1">
                            <a:lumMod val="50000"/>
                            <a:alpha val="75000"/>
                          </a:schemeClr>
                        </a:gs>
                        <a:gs pos="100000">
                          <a:schemeClr val="tx1">
                            <a:lumMod val="50000"/>
                            <a:lumOff val="50000"/>
                            <a:alpha val="75000"/>
                          </a:schemeClr>
                        </a:gs>
                      </a:gsLst>
                      <a:lin ang="10800000" scaled="1"/>
                      <a:tileRect/>
                    </a:gradFill>
                  </a:tcPr>
                </a:tc>
                <a:extLst>
                  <a:ext uri="{0D108BD9-81ED-4DB2-BD59-A6C34878D82A}">
                    <a16:rowId xmlns:a16="http://schemas.microsoft.com/office/drawing/2014/main" val="3690595735"/>
                  </a:ext>
                </a:extLst>
              </a:tr>
              <a:tr h="490116">
                <a:tc>
                  <a:txBody>
                    <a:bodyPr/>
                    <a:lstStyle/>
                    <a:p>
                      <a:pPr algn="ctr"/>
                      <a:r>
                        <a:rPr lang="en-US" sz="1800" dirty="0">
                          <a:solidFill>
                            <a:schemeClr val="bg1"/>
                          </a:solidFill>
                        </a:rPr>
                        <a:t>6</a:t>
                      </a:r>
                    </a:p>
                  </a:txBody>
                  <a:tcPr anchor="ctr">
                    <a:lnR w="28575"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gradFill flip="none" rotWithShape="1">
                      <a:gsLst>
                        <a:gs pos="0">
                          <a:schemeClr val="accent1">
                            <a:shade val="30000"/>
                            <a:satMod val="115000"/>
                            <a:alpha val="50000"/>
                          </a:schemeClr>
                        </a:gs>
                        <a:gs pos="50000">
                          <a:schemeClr val="accent1">
                            <a:shade val="67500"/>
                            <a:satMod val="115000"/>
                            <a:alpha val="50000"/>
                          </a:schemeClr>
                        </a:gs>
                        <a:gs pos="100000">
                          <a:schemeClr val="accent1">
                            <a:shade val="100000"/>
                            <a:satMod val="115000"/>
                            <a:alpha val="50000"/>
                          </a:schemeClr>
                        </a:gs>
                      </a:gsLst>
                      <a:path path="circle">
                        <a:fillToRect l="100000" b="100000"/>
                      </a:path>
                      <a:tileRect t="-100000" r="-100000"/>
                    </a:gradFill>
                  </a:tcPr>
                </a:tc>
                <a:tc>
                  <a:txBody>
                    <a:bodyPr/>
                    <a:lstStyle/>
                    <a:p>
                      <a:pPr algn="l"/>
                      <a:r>
                        <a:rPr lang="en-US" sz="1400" b="1" u="sng" dirty="0">
                          <a:solidFill>
                            <a:schemeClr val="bg1"/>
                          </a:solidFill>
                        </a:rPr>
                        <a:t>Baltimore, MD - Penn Station (BAL)</a:t>
                      </a:r>
                      <a:r>
                        <a:rPr lang="en-US" sz="1400" b="0" u="none" dirty="0">
                          <a:solidFill>
                            <a:schemeClr val="bg1"/>
                          </a:solidFill>
                        </a:rPr>
                        <a:t> - 0.2058</a:t>
                      </a:r>
                      <a:r>
                        <a:rPr lang="en-US" sz="1400" b="1" u="sng" dirty="0">
                          <a:solidFill>
                            <a:schemeClr val="bg1"/>
                          </a:solidFill>
                        </a:rPr>
                        <a:t> </a:t>
                      </a:r>
                    </a:p>
                  </a:txBody>
                  <a:tcPr anchor="ctr">
                    <a:lnL w="28575"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gradFill flip="none" rotWithShape="1">
                      <a:gsLst>
                        <a:gs pos="0">
                          <a:schemeClr val="tx1">
                            <a:lumMod val="50000"/>
                            <a:lumOff val="50000"/>
                            <a:alpha val="75000"/>
                          </a:schemeClr>
                        </a:gs>
                        <a:gs pos="50000">
                          <a:schemeClr val="bg1">
                            <a:lumMod val="50000"/>
                            <a:alpha val="75000"/>
                          </a:schemeClr>
                        </a:gs>
                        <a:gs pos="100000">
                          <a:schemeClr val="tx1">
                            <a:lumMod val="50000"/>
                            <a:lumOff val="50000"/>
                            <a:alpha val="75000"/>
                          </a:schemeClr>
                        </a:gs>
                      </a:gsLst>
                      <a:lin ang="10800000" scaled="1"/>
                      <a:tileRect/>
                    </a:gradFill>
                  </a:tcPr>
                </a:tc>
                <a:tc>
                  <a:txBody>
                    <a:bodyPr/>
                    <a:lstStyle/>
                    <a:p>
                      <a:pPr algn="l"/>
                      <a:r>
                        <a:rPr lang="en-US" sz="1400" b="1" u="sng" dirty="0">
                          <a:solidFill>
                            <a:schemeClr val="bg1"/>
                          </a:solidFill>
                        </a:rPr>
                        <a:t>Yonkers, NY</a:t>
                      </a:r>
                      <a:r>
                        <a:rPr lang="en-US" sz="1400" b="0" u="none" dirty="0">
                          <a:solidFill>
                            <a:schemeClr val="bg1"/>
                          </a:solidFill>
                        </a:rPr>
                        <a:t> - 0.0714</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gradFill flip="none" rotWithShape="1">
                      <a:gsLst>
                        <a:gs pos="0">
                          <a:schemeClr val="tx1">
                            <a:lumMod val="50000"/>
                            <a:lumOff val="50000"/>
                            <a:alpha val="75000"/>
                          </a:schemeClr>
                        </a:gs>
                        <a:gs pos="50000">
                          <a:schemeClr val="bg1">
                            <a:lumMod val="50000"/>
                            <a:alpha val="75000"/>
                          </a:schemeClr>
                        </a:gs>
                        <a:gs pos="100000">
                          <a:schemeClr val="tx1">
                            <a:lumMod val="50000"/>
                            <a:lumOff val="50000"/>
                            <a:alpha val="75000"/>
                          </a:schemeClr>
                        </a:gs>
                      </a:gsLst>
                      <a:lin ang="10800000" scaled="1"/>
                      <a:tileRect/>
                    </a:gradFill>
                  </a:tcPr>
                </a:tc>
                <a:tc>
                  <a:txBody>
                    <a:bodyPr/>
                    <a:lstStyle/>
                    <a:p>
                      <a:pPr algn="l"/>
                      <a:r>
                        <a:rPr lang="en-US" sz="1400" b="1" u="sng" dirty="0">
                          <a:solidFill>
                            <a:schemeClr val="bg1"/>
                          </a:solidFill>
                        </a:rPr>
                        <a:t>Bridgeport, CT</a:t>
                      </a:r>
                      <a:r>
                        <a:rPr lang="en-US" sz="1400" b="0" u="none" dirty="0">
                          <a:solidFill>
                            <a:schemeClr val="bg1"/>
                          </a:solidFill>
                        </a:rPr>
                        <a:t> - 0.0171</a:t>
                      </a:r>
                    </a:p>
                  </a:txBody>
                  <a:tcPr anchor="ct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gradFill flip="none" rotWithShape="1">
                      <a:gsLst>
                        <a:gs pos="0">
                          <a:schemeClr val="tx1">
                            <a:lumMod val="50000"/>
                            <a:lumOff val="50000"/>
                            <a:alpha val="75000"/>
                          </a:schemeClr>
                        </a:gs>
                        <a:gs pos="50000">
                          <a:schemeClr val="bg1">
                            <a:lumMod val="50000"/>
                            <a:alpha val="75000"/>
                          </a:schemeClr>
                        </a:gs>
                        <a:gs pos="100000">
                          <a:schemeClr val="tx1">
                            <a:lumMod val="50000"/>
                            <a:lumOff val="50000"/>
                            <a:alpha val="75000"/>
                          </a:schemeClr>
                        </a:gs>
                      </a:gsLst>
                      <a:lin ang="10800000" scaled="1"/>
                      <a:tileRect/>
                    </a:gradFill>
                  </a:tcPr>
                </a:tc>
                <a:extLst>
                  <a:ext uri="{0D108BD9-81ED-4DB2-BD59-A6C34878D82A}">
                    <a16:rowId xmlns:a16="http://schemas.microsoft.com/office/drawing/2014/main" val="312708477"/>
                  </a:ext>
                </a:extLst>
              </a:tr>
              <a:tr h="490116">
                <a:tc>
                  <a:txBody>
                    <a:bodyPr/>
                    <a:lstStyle/>
                    <a:p>
                      <a:pPr algn="ctr"/>
                      <a:r>
                        <a:rPr lang="en-US" sz="1800" dirty="0">
                          <a:solidFill>
                            <a:schemeClr val="bg1"/>
                          </a:solidFill>
                        </a:rPr>
                        <a:t>7</a:t>
                      </a:r>
                    </a:p>
                  </a:txBody>
                  <a:tcPr anchor="ctr">
                    <a:lnR w="28575"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gradFill flip="none" rotWithShape="1">
                      <a:gsLst>
                        <a:gs pos="0">
                          <a:schemeClr val="accent1">
                            <a:shade val="30000"/>
                            <a:satMod val="115000"/>
                            <a:alpha val="50000"/>
                          </a:schemeClr>
                        </a:gs>
                        <a:gs pos="50000">
                          <a:schemeClr val="accent1">
                            <a:shade val="67500"/>
                            <a:satMod val="115000"/>
                            <a:alpha val="50000"/>
                          </a:schemeClr>
                        </a:gs>
                        <a:gs pos="100000">
                          <a:schemeClr val="accent1">
                            <a:shade val="100000"/>
                            <a:satMod val="115000"/>
                            <a:alpha val="50000"/>
                          </a:schemeClr>
                        </a:gs>
                      </a:gsLst>
                      <a:path path="circle">
                        <a:fillToRect l="100000" b="100000"/>
                      </a:path>
                      <a:tileRect t="-100000" r="-100000"/>
                    </a:gradFill>
                  </a:tcPr>
                </a:tc>
                <a:tc>
                  <a:txBody>
                    <a:bodyPr/>
                    <a:lstStyle/>
                    <a:p>
                      <a:pPr algn="l"/>
                      <a:r>
                        <a:rPr lang="en-US" sz="1400" b="1" u="sng" dirty="0">
                          <a:solidFill>
                            <a:schemeClr val="bg1"/>
                          </a:solidFill>
                        </a:rPr>
                        <a:t>Metropark, NJ (MET)</a:t>
                      </a:r>
                      <a:r>
                        <a:rPr lang="en-US" sz="1400" b="0" u="none" dirty="0">
                          <a:solidFill>
                            <a:schemeClr val="bg1"/>
                          </a:solidFill>
                        </a:rPr>
                        <a:t> - 0.1852</a:t>
                      </a:r>
                    </a:p>
                  </a:txBody>
                  <a:tcPr anchor="ctr">
                    <a:lnL w="28575"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gradFill flip="none" rotWithShape="1">
                      <a:gsLst>
                        <a:gs pos="0">
                          <a:schemeClr val="tx1">
                            <a:lumMod val="50000"/>
                            <a:lumOff val="50000"/>
                            <a:alpha val="75000"/>
                          </a:schemeClr>
                        </a:gs>
                        <a:gs pos="50000">
                          <a:schemeClr val="bg1">
                            <a:lumMod val="50000"/>
                            <a:alpha val="75000"/>
                          </a:schemeClr>
                        </a:gs>
                        <a:gs pos="100000">
                          <a:schemeClr val="tx1">
                            <a:lumMod val="50000"/>
                            <a:lumOff val="50000"/>
                            <a:alpha val="75000"/>
                          </a:schemeClr>
                        </a:gs>
                      </a:gsLst>
                      <a:lin ang="10800000" scaled="1"/>
                      <a:tileRect/>
                    </a:gradFill>
                  </a:tcPr>
                </a:tc>
                <a:tc>
                  <a:txBody>
                    <a:bodyPr/>
                    <a:lstStyle/>
                    <a:p>
                      <a:pPr algn="l"/>
                      <a:r>
                        <a:rPr lang="en-US" sz="1400" b="1" u="sng" dirty="0">
                          <a:solidFill>
                            <a:schemeClr val="bg1"/>
                          </a:solidFill>
                        </a:rPr>
                        <a:t>Alexandria, VA</a:t>
                      </a:r>
                      <a:r>
                        <a:rPr lang="en-US" sz="1400" b="0" u="none" dirty="0">
                          <a:solidFill>
                            <a:schemeClr val="bg1"/>
                          </a:solidFill>
                        </a:rPr>
                        <a:t> - 0.0443</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gradFill flip="none" rotWithShape="1">
                      <a:gsLst>
                        <a:gs pos="0">
                          <a:schemeClr val="tx1">
                            <a:lumMod val="50000"/>
                            <a:lumOff val="50000"/>
                            <a:alpha val="75000"/>
                          </a:schemeClr>
                        </a:gs>
                        <a:gs pos="50000">
                          <a:schemeClr val="bg1">
                            <a:lumMod val="50000"/>
                            <a:alpha val="75000"/>
                          </a:schemeClr>
                        </a:gs>
                        <a:gs pos="100000">
                          <a:schemeClr val="tx1">
                            <a:lumMod val="50000"/>
                            <a:lumOff val="50000"/>
                            <a:alpha val="75000"/>
                          </a:schemeClr>
                        </a:gs>
                      </a:gsLst>
                      <a:lin ang="10800000" scaled="1"/>
                      <a:tileRect/>
                    </a:gradFill>
                  </a:tcPr>
                </a:tc>
                <a:tc>
                  <a:txBody>
                    <a:bodyPr/>
                    <a:lstStyle/>
                    <a:p>
                      <a:pPr algn="l"/>
                      <a:r>
                        <a:rPr lang="en-US" sz="1400" b="1" u="sng" dirty="0">
                          <a:solidFill>
                            <a:schemeClr val="bg1"/>
                          </a:solidFill>
                        </a:rPr>
                        <a:t>Providence, RI</a:t>
                      </a:r>
                      <a:r>
                        <a:rPr lang="en-US" sz="1400" b="0" u="none" dirty="0">
                          <a:solidFill>
                            <a:schemeClr val="bg1"/>
                          </a:solidFill>
                        </a:rPr>
                        <a:t> - 0.0014</a:t>
                      </a:r>
                    </a:p>
                  </a:txBody>
                  <a:tcPr anchor="ct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gradFill flip="none" rotWithShape="1">
                      <a:gsLst>
                        <a:gs pos="0">
                          <a:schemeClr val="tx1">
                            <a:lumMod val="50000"/>
                            <a:lumOff val="50000"/>
                            <a:alpha val="75000"/>
                          </a:schemeClr>
                        </a:gs>
                        <a:gs pos="50000">
                          <a:schemeClr val="bg1">
                            <a:lumMod val="50000"/>
                            <a:alpha val="75000"/>
                          </a:schemeClr>
                        </a:gs>
                        <a:gs pos="100000">
                          <a:schemeClr val="tx1">
                            <a:lumMod val="50000"/>
                            <a:lumOff val="50000"/>
                            <a:alpha val="75000"/>
                          </a:schemeClr>
                        </a:gs>
                      </a:gsLst>
                      <a:lin ang="10800000" scaled="1"/>
                      <a:tileRect/>
                    </a:gradFill>
                  </a:tcPr>
                </a:tc>
                <a:extLst>
                  <a:ext uri="{0D108BD9-81ED-4DB2-BD59-A6C34878D82A}">
                    <a16:rowId xmlns:a16="http://schemas.microsoft.com/office/drawing/2014/main" val="2733469312"/>
                  </a:ext>
                </a:extLst>
              </a:tr>
              <a:tr h="490116">
                <a:tc>
                  <a:txBody>
                    <a:bodyPr/>
                    <a:lstStyle/>
                    <a:p>
                      <a:pPr algn="ctr"/>
                      <a:r>
                        <a:rPr lang="en-US" sz="1800" dirty="0">
                          <a:solidFill>
                            <a:schemeClr val="bg1"/>
                          </a:solidFill>
                        </a:rPr>
                        <a:t>8</a:t>
                      </a:r>
                    </a:p>
                  </a:txBody>
                  <a:tcPr anchor="ctr">
                    <a:lnR w="28575"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gradFill flip="none" rotWithShape="1">
                      <a:gsLst>
                        <a:gs pos="0">
                          <a:schemeClr val="accent1">
                            <a:shade val="30000"/>
                            <a:satMod val="115000"/>
                            <a:alpha val="50000"/>
                          </a:schemeClr>
                        </a:gs>
                        <a:gs pos="50000">
                          <a:schemeClr val="accent1">
                            <a:shade val="67500"/>
                            <a:satMod val="115000"/>
                            <a:alpha val="50000"/>
                          </a:schemeClr>
                        </a:gs>
                        <a:gs pos="100000">
                          <a:schemeClr val="accent1">
                            <a:shade val="100000"/>
                            <a:satMod val="115000"/>
                            <a:alpha val="50000"/>
                          </a:schemeClr>
                        </a:gs>
                      </a:gsLst>
                      <a:path path="circle">
                        <a:fillToRect l="100000" b="100000"/>
                      </a:path>
                      <a:tileRect t="-100000" r="-100000"/>
                    </a:gradFill>
                  </a:tcPr>
                </a:tc>
                <a:tc>
                  <a:txBody>
                    <a:bodyPr/>
                    <a:lstStyle/>
                    <a:p>
                      <a:pPr algn="l"/>
                      <a:r>
                        <a:rPr lang="en-US" sz="1400" b="1" u="sng" dirty="0">
                          <a:solidFill>
                            <a:schemeClr val="bg1"/>
                          </a:solidFill>
                        </a:rPr>
                        <a:t>North Philadelphia, PA (PHN)</a:t>
                      </a:r>
                      <a:r>
                        <a:rPr lang="en-US" sz="1400" b="0" u="none" dirty="0">
                          <a:solidFill>
                            <a:schemeClr val="bg1"/>
                          </a:solidFill>
                        </a:rPr>
                        <a:t> - 0.1525</a:t>
                      </a:r>
                    </a:p>
                  </a:txBody>
                  <a:tcPr anchor="ctr">
                    <a:lnL w="28575"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gradFill flip="none" rotWithShape="1">
                      <a:gsLst>
                        <a:gs pos="0">
                          <a:schemeClr val="tx1">
                            <a:lumMod val="50000"/>
                            <a:lumOff val="50000"/>
                            <a:alpha val="75000"/>
                          </a:schemeClr>
                        </a:gs>
                        <a:gs pos="50000">
                          <a:schemeClr val="bg1">
                            <a:lumMod val="50000"/>
                            <a:alpha val="75000"/>
                          </a:schemeClr>
                        </a:gs>
                        <a:gs pos="100000">
                          <a:schemeClr val="tx1">
                            <a:lumMod val="50000"/>
                            <a:lumOff val="50000"/>
                            <a:alpha val="75000"/>
                          </a:schemeClr>
                        </a:gs>
                      </a:gsLst>
                      <a:lin ang="10800000" scaled="1"/>
                      <a:tileRect/>
                    </a:gradFill>
                  </a:tcPr>
                </a:tc>
                <a:tc>
                  <a:txBody>
                    <a:bodyPr/>
                    <a:lstStyle/>
                    <a:p>
                      <a:pPr algn="l"/>
                      <a:r>
                        <a:rPr lang="en-US" sz="1400" b="1" u="sng" dirty="0">
                          <a:solidFill>
                            <a:schemeClr val="bg1"/>
                          </a:solidFill>
                        </a:rPr>
                        <a:t>Stamford, CT</a:t>
                      </a:r>
                      <a:r>
                        <a:rPr lang="en-US" sz="1400" b="0" u="none" dirty="0">
                          <a:solidFill>
                            <a:schemeClr val="bg1"/>
                          </a:solidFill>
                        </a:rPr>
                        <a:t> - 0.0431</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gradFill flip="none" rotWithShape="1">
                      <a:gsLst>
                        <a:gs pos="0">
                          <a:schemeClr val="tx1">
                            <a:lumMod val="50000"/>
                            <a:lumOff val="50000"/>
                            <a:alpha val="75000"/>
                          </a:schemeClr>
                        </a:gs>
                        <a:gs pos="50000">
                          <a:schemeClr val="bg1">
                            <a:lumMod val="50000"/>
                            <a:alpha val="75000"/>
                          </a:schemeClr>
                        </a:gs>
                        <a:gs pos="100000">
                          <a:schemeClr val="tx1">
                            <a:lumMod val="50000"/>
                            <a:lumOff val="50000"/>
                            <a:alpha val="75000"/>
                          </a:schemeClr>
                        </a:gs>
                      </a:gsLst>
                      <a:lin ang="10800000" scaled="1"/>
                      <a:tileRect/>
                    </a:gradFill>
                  </a:tcPr>
                </a:tc>
                <a:tc>
                  <a:txBody>
                    <a:bodyPr/>
                    <a:lstStyle/>
                    <a:p>
                      <a:pPr algn="l"/>
                      <a:r>
                        <a:rPr lang="en-US" sz="1400" b="1" u="sng" dirty="0">
                          <a:solidFill>
                            <a:schemeClr val="bg1"/>
                          </a:solidFill>
                        </a:rPr>
                        <a:t>Baltimore, MD</a:t>
                      </a:r>
                      <a:r>
                        <a:rPr lang="en-US" sz="1400" b="0" u="none" dirty="0">
                          <a:solidFill>
                            <a:schemeClr val="bg1"/>
                          </a:solidFill>
                        </a:rPr>
                        <a:t> - 0.0005</a:t>
                      </a:r>
                    </a:p>
                  </a:txBody>
                  <a:tcPr anchor="ct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gradFill flip="none" rotWithShape="1">
                      <a:gsLst>
                        <a:gs pos="0">
                          <a:schemeClr val="tx1">
                            <a:lumMod val="50000"/>
                            <a:lumOff val="50000"/>
                            <a:alpha val="75000"/>
                          </a:schemeClr>
                        </a:gs>
                        <a:gs pos="50000">
                          <a:schemeClr val="bg1">
                            <a:lumMod val="50000"/>
                            <a:alpha val="75000"/>
                          </a:schemeClr>
                        </a:gs>
                        <a:gs pos="100000">
                          <a:schemeClr val="tx1">
                            <a:lumMod val="50000"/>
                            <a:lumOff val="50000"/>
                            <a:alpha val="75000"/>
                          </a:schemeClr>
                        </a:gs>
                      </a:gsLst>
                      <a:lin ang="10800000" scaled="1"/>
                      <a:tileRect/>
                    </a:gradFill>
                  </a:tcPr>
                </a:tc>
                <a:extLst>
                  <a:ext uri="{0D108BD9-81ED-4DB2-BD59-A6C34878D82A}">
                    <a16:rowId xmlns:a16="http://schemas.microsoft.com/office/drawing/2014/main" val="3519995623"/>
                  </a:ext>
                </a:extLst>
              </a:tr>
              <a:tr h="490116">
                <a:tc>
                  <a:txBody>
                    <a:bodyPr/>
                    <a:lstStyle/>
                    <a:p>
                      <a:pPr algn="ctr"/>
                      <a:r>
                        <a:rPr lang="en-US" sz="1800" dirty="0">
                          <a:solidFill>
                            <a:schemeClr val="bg1"/>
                          </a:solidFill>
                        </a:rPr>
                        <a:t>9</a:t>
                      </a:r>
                    </a:p>
                  </a:txBody>
                  <a:tcPr anchor="ctr">
                    <a:lnR w="28575"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gradFill flip="none" rotWithShape="1">
                      <a:gsLst>
                        <a:gs pos="0">
                          <a:schemeClr val="accent1">
                            <a:shade val="30000"/>
                            <a:satMod val="115000"/>
                            <a:alpha val="50000"/>
                          </a:schemeClr>
                        </a:gs>
                        <a:gs pos="50000">
                          <a:schemeClr val="accent1">
                            <a:shade val="67500"/>
                            <a:satMod val="115000"/>
                            <a:alpha val="50000"/>
                          </a:schemeClr>
                        </a:gs>
                        <a:gs pos="100000">
                          <a:schemeClr val="accent1">
                            <a:shade val="100000"/>
                            <a:satMod val="115000"/>
                            <a:alpha val="50000"/>
                          </a:schemeClr>
                        </a:gs>
                      </a:gsLst>
                      <a:path path="circle">
                        <a:fillToRect l="100000" b="100000"/>
                      </a:path>
                      <a:tileRect t="-100000" r="-100000"/>
                    </a:gradFill>
                  </a:tcPr>
                </a:tc>
                <a:tc>
                  <a:txBody>
                    <a:bodyPr/>
                    <a:lstStyle/>
                    <a:p>
                      <a:pPr algn="l"/>
                      <a:r>
                        <a:rPr lang="en-US" sz="1400" b="1" u="sng" dirty="0">
                          <a:solidFill>
                            <a:schemeClr val="bg1"/>
                          </a:solidFill>
                        </a:rPr>
                        <a:t>Cornwells Heights, PA (CWH)</a:t>
                      </a:r>
                      <a:r>
                        <a:rPr lang="en-US" sz="1400" b="0" u="none" dirty="0">
                          <a:solidFill>
                            <a:schemeClr val="bg1"/>
                          </a:solidFill>
                        </a:rPr>
                        <a:t> - 0.1472</a:t>
                      </a:r>
                    </a:p>
                  </a:txBody>
                  <a:tcPr anchor="ctr">
                    <a:lnL w="28575"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gradFill flip="none" rotWithShape="1">
                      <a:gsLst>
                        <a:gs pos="0">
                          <a:schemeClr val="tx1">
                            <a:lumMod val="50000"/>
                            <a:lumOff val="50000"/>
                            <a:alpha val="75000"/>
                          </a:schemeClr>
                        </a:gs>
                        <a:gs pos="50000">
                          <a:schemeClr val="bg1">
                            <a:lumMod val="50000"/>
                            <a:alpha val="75000"/>
                          </a:schemeClr>
                        </a:gs>
                        <a:gs pos="100000">
                          <a:schemeClr val="tx1">
                            <a:lumMod val="50000"/>
                            <a:lumOff val="50000"/>
                            <a:alpha val="75000"/>
                          </a:schemeClr>
                        </a:gs>
                      </a:gsLst>
                      <a:lin ang="10800000" scaled="1"/>
                      <a:tileRect/>
                    </a:gradFill>
                  </a:tcPr>
                </a:tc>
                <a:tc>
                  <a:txBody>
                    <a:bodyPr/>
                    <a:lstStyle/>
                    <a:p>
                      <a:pPr algn="l"/>
                      <a:r>
                        <a:rPr lang="en-US" sz="1400" b="1" u="sng" dirty="0">
                          <a:solidFill>
                            <a:schemeClr val="bg1"/>
                          </a:solidFill>
                        </a:rPr>
                        <a:t>Pittsburgh, PA</a:t>
                      </a:r>
                      <a:r>
                        <a:rPr lang="en-US" sz="1400" b="0" u="none" dirty="0">
                          <a:solidFill>
                            <a:schemeClr val="bg1"/>
                          </a:solidFill>
                        </a:rPr>
                        <a:t> - 0.0386</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gradFill flip="none" rotWithShape="1">
                      <a:gsLst>
                        <a:gs pos="0">
                          <a:schemeClr val="tx1">
                            <a:lumMod val="50000"/>
                            <a:lumOff val="50000"/>
                            <a:alpha val="75000"/>
                          </a:schemeClr>
                        </a:gs>
                        <a:gs pos="50000">
                          <a:schemeClr val="bg1">
                            <a:lumMod val="50000"/>
                            <a:alpha val="75000"/>
                          </a:schemeClr>
                        </a:gs>
                        <a:gs pos="100000">
                          <a:schemeClr val="tx1">
                            <a:lumMod val="50000"/>
                            <a:lumOff val="50000"/>
                            <a:alpha val="75000"/>
                          </a:schemeClr>
                        </a:gs>
                      </a:gsLst>
                      <a:lin ang="10800000" scaled="1"/>
                      <a:tileRect/>
                    </a:gradFill>
                  </a:tcPr>
                </a:tc>
                <a:tc>
                  <a:txBody>
                    <a:bodyPr/>
                    <a:lstStyle/>
                    <a:p>
                      <a:pPr algn="l"/>
                      <a:r>
                        <a:rPr lang="en-US" sz="1400" b="1" u="sng" dirty="0">
                          <a:solidFill>
                            <a:schemeClr val="bg1"/>
                          </a:solidFill>
                        </a:rPr>
                        <a:t>Washington, DC</a:t>
                      </a:r>
                      <a:r>
                        <a:rPr lang="en-US" sz="1400" b="0" u="none" dirty="0">
                          <a:solidFill>
                            <a:schemeClr val="bg1"/>
                          </a:solidFill>
                        </a:rPr>
                        <a:t> - 0.0003</a:t>
                      </a:r>
                    </a:p>
                  </a:txBody>
                  <a:tcPr anchor="ct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gradFill flip="none" rotWithShape="1">
                      <a:gsLst>
                        <a:gs pos="0">
                          <a:schemeClr val="tx1">
                            <a:lumMod val="50000"/>
                            <a:lumOff val="50000"/>
                            <a:alpha val="75000"/>
                          </a:schemeClr>
                        </a:gs>
                        <a:gs pos="50000">
                          <a:schemeClr val="bg1">
                            <a:lumMod val="50000"/>
                            <a:alpha val="75000"/>
                          </a:schemeClr>
                        </a:gs>
                        <a:gs pos="100000">
                          <a:schemeClr val="tx1">
                            <a:lumMod val="50000"/>
                            <a:lumOff val="50000"/>
                            <a:alpha val="75000"/>
                          </a:schemeClr>
                        </a:gs>
                      </a:gsLst>
                      <a:lin ang="10800000" scaled="1"/>
                      <a:tileRect/>
                    </a:gradFill>
                  </a:tcPr>
                </a:tc>
                <a:extLst>
                  <a:ext uri="{0D108BD9-81ED-4DB2-BD59-A6C34878D82A}">
                    <a16:rowId xmlns:a16="http://schemas.microsoft.com/office/drawing/2014/main" val="2274516826"/>
                  </a:ext>
                </a:extLst>
              </a:tr>
              <a:tr h="490116">
                <a:tc>
                  <a:txBody>
                    <a:bodyPr/>
                    <a:lstStyle/>
                    <a:p>
                      <a:pPr algn="ctr"/>
                      <a:r>
                        <a:rPr lang="en-US" sz="1800" dirty="0">
                          <a:solidFill>
                            <a:schemeClr val="bg1"/>
                          </a:solidFill>
                        </a:rPr>
                        <a:t>10</a:t>
                      </a:r>
                    </a:p>
                  </a:txBody>
                  <a:tcPr anchor="ctr">
                    <a:lnR w="28575"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gradFill flip="none" rotWithShape="1">
                      <a:gsLst>
                        <a:gs pos="0">
                          <a:schemeClr val="accent1">
                            <a:shade val="30000"/>
                            <a:satMod val="115000"/>
                            <a:alpha val="50000"/>
                          </a:schemeClr>
                        </a:gs>
                        <a:gs pos="50000">
                          <a:schemeClr val="accent1">
                            <a:shade val="67500"/>
                            <a:satMod val="115000"/>
                            <a:alpha val="50000"/>
                          </a:schemeClr>
                        </a:gs>
                        <a:gs pos="100000">
                          <a:schemeClr val="accent1">
                            <a:shade val="100000"/>
                            <a:satMod val="115000"/>
                            <a:alpha val="50000"/>
                          </a:schemeClr>
                        </a:gs>
                      </a:gsLst>
                      <a:path path="circle">
                        <a:fillToRect l="100000" b="100000"/>
                      </a:path>
                      <a:tileRect t="-100000" r="-100000"/>
                    </a:gradFill>
                  </a:tcPr>
                </a:tc>
                <a:tc>
                  <a:txBody>
                    <a:bodyPr/>
                    <a:lstStyle/>
                    <a:p>
                      <a:pPr algn="l"/>
                      <a:r>
                        <a:rPr lang="en-US" sz="1400" b="1" u="sng" dirty="0">
                          <a:solidFill>
                            <a:schemeClr val="bg1"/>
                          </a:solidFill>
                        </a:rPr>
                        <a:t>Newark, NJ - Liberty International Airport (EWR)</a:t>
                      </a:r>
                      <a:r>
                        <a:rPr lang="en-US" sz="1400" b="0" u="none" dirty="0">
                          <a:solidFill>
                            <a:schemeClr val="bg1"/>
                          </a:solidFill>
                        </a:rPr>
                        <a:t> - 0.1354</a:t>
                      </a:r>
                    </a:p>
                  </a:txBody>
                  <a:tcPr anchor="ctr">
                    <a:lnL w="28575"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gradFill flip="none" rotWithShape="1">
                      <a:gsLst>
                        <a:gs pos="0">
                          <a:schemeClr val="tx1">
                            <a:lumMod val="50000"/>
                            <a:lumOff val="50000"/>
                            <a:alpha val="75000"/>
                          </a:schemeClr>
                        </a:gs>
                        <a:gs pos="50000">
                          <a:schemeClr val="bg1">
                            <a:lumMod val="50000"/>
                            <a:alpha val="75000"/>
                          </a:schemeClr>
                        </a:gs>
                        <a:gs pos="100000">
                          <a:schemeClr val="tx1">
                            <a:lumMod val="50000"/>
                            <a:lumOff val="50000"/>
                            <a:alpha val="75000"/>
                          </a:schemeClr>
                        </a:gs>
                      </a:gsLst>
                      <a:lin ang="10800000" scaled="1"/>
                      <a:tileRect/>
                    </a:gradFill>
                  </a:tcPr>
                </a:tc>
                <a:tc>
                  <a:txBody>
                    <a:bodyPr/>
                    <a:lstStyle/>
                    <a:p>
                      <a:pPr algn="l"/>
                      <a:r>
                        <a:rPr lang="en-US" sz="1400" b="1" u="sng" dirty="0">
                          <a:solidFill>
                            <a:schemeClr val="bg1"/>
                          </a:solidFill>
                        </a:rPr>
                        <a:t>Boston, MA</a:t>
                      </a:r>
                      <a:r>
                        <a:rPr lang="en-US" sz="1400" b="0" u="none" dirty="0">
                          <a:solidFill>
                            <a:schemeClr val="bg1"/>
                          </a:solidFill>
                        </a:rPr>
                        <a:t> - 0.0206</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gradFill flip="none" rotWithShape="1">
                      <a:gsLst>
                        <a:gs pos="0">
                          <a:schemeClr val="tx1">
                            <a:lumMod val="50000"/>
                            <a:lumOff val="50000"/>
                            <a:alpha val="75000"/>
                          </a:schemeClr>
                        </a:gs>
                        <a:gs pos="50000">
                          <a:schemeClr val="bg1">
                            <a:lumMod val="50000"/>
                            <a:alpha val="75000"/>
                          </a:schemeClr>
                        </a:gs>
                        <a:gs pos="100000">
                          <a:schemeClr val="tx1">
                            <a:lumMod val="50000"/>
                            <a:lumOff val="50000"/>
                            <a:alpha val="75000"/>
                          </a:schemeClr>
                        </a:gs>
                      </a:gsLst>
                      <a:lin ang="10800000" scaled="1"/>
                      <a:tileRect/>
                    </a:gradFill>
                  </a:tcPr>
                </a:tc>
                <a:tc>
                  <a:txBody>
                    <a:bodyPr/>
                    <a:lstStyle/>
                    <a:p>
                      <a:pPr algn="l"/>
                      <a:r>
                        <a:rPr lang="en-US" sz="1400" b="1" u="sng" dirty="0">
                          <a:solidFill>
                            <a:schemeClr val="bg1"/>
                          </a:solidFill>
                        </a:rPr>
                        <a:t>Alexandria, VA</a:t>
                      </a:r>
                      <a:r>
                        <a:rPr lang="en-US" sz="1400" b="0" u="none" dirty="0">
                          <a:solidFill>
                            <a:schemeClr val="bg1"/>
                          </a:solidFill>
                        </a:rPr>
                        <a:t> - 0.0001</a:t>
                      </a:r>
                    </a:p>
                  </a:txBody>
                  <a:tcPr anchor="ct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gradFill flip="none" rotWithShape="1">
                      <a:gsLst>
                        <a:gs pos="0">
                          <a:schemeClr val="tx1">
                            <a:lumMod val="50000"/>
                            <a:lumOff val="50000"/>
                            <a:alpha val="75000"/>
                          </a:schemeClr>
                        </a:gs>
                        <a:gs pos="50000">
                          <a:schemeClr val="bg1">
                            <a:lumMod val="50000"/>
                            <a:alpha val="75000"/>
                          </a:schemeClr>
                        </a:gs>
                        <a:gs pos="100000">
                          <a:schemeClr val="tx1">
                            <a:lumMod val="50000"/>
                            <a:lumOff val="50000"/>
                            <a:alpha val="75000"/>
                          </a:schemeClr>
                        </a:gs>
                      </a:gsLst>
                      <a:lin ang="10800000" scaled="1"/>
                      <a:tileRect/>
                    </a:gradFill>
                  </a:tcPr>
                </a:tc>
                <a:extLst>
                  <a:ext uri="{0D108BD9-81ED-4DB2-BD59-A6C34878D82A}">
                    <a16:rowId xmlns:a16="http://schemas.microsoft.com/office/drawing/2014/main" val="4095566779"/>
                  </a:ext>
                </a:extLst>
              </a:tr>
            </a:tbl>
          </a:graphicData>
        </a:graphic>
      </p:graphicFrame>
    </p:spTree>
    <p:extLst>
      <p:ext uri="{BB962C8B-B14F-4D97-AF65-F5344CB8AC3E}">
        <p14:creationId xmlns:p14="http://schemas.microsoft.com/office/powerpoint/2010/main" val="38431425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FAF5F13A-9372-BD16-9B82-350E42216BC4}"/>
              </a:ext>
            </a:extLst>
          </p:cNvPr>
          <p:cNvSpPr/>
          <p:nvPr/>
        </p:nvSpPr>
        <p:spPr>
          <a:xfrm>
            <a:off x="0" y="0"/>
            <a:ext cx="12192000" cy="6858000"/>
          </a:xfrm>
          <a:prstGeom prst="rect">
            <a:avLst/>
          </a:prstGeom>
          <a:gradFill flip="none" rotWithShape="1">
            <a:gsLst>
              <a:gs pos="0">
                <a:schemeClr val="tx1">
                  <a:lumMod val="85000"/>
                  <a:lumOff val="15000"/>
                  <a:alpha val="75000"/>
                </a:schemeClr>
              </a:gs>
              <a:gs pos="65000">
                <a:schemeClr val="tx1">
                  <a:lumMod val="85000"/>
                  <a:lumOff val="15000"/>
                  <a:alpha val="50000"/>
                </a:schemeClr>
              </a:gs>
              <a:gs pos="100000">
                <a:schemeClr val="tx1">
                  <a:lumMod val="50000"/>
                  <a:lumOff val="50000"/>
                  <a:alpha val="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F06BA07-0D2D-B3E6-E926-C656B4DDE797}"/>
              </a:ext>
            </a:extLst>
          </p:cNvPr>
          <p:cNvSpPr>
            <a:spLocks noGrp="1"/>
          </p:cNvSpPr>
          <p:nvPr>
            <p:ph type="title"/>
          </p:nvPr>
        </p:nvSpPr>
        <p:spPr/>
        <p:txBody>
          <a:bodyPr>
            <a:normAutofit/>
          </a:bodyPr>
          <a:lstStyle/>
          <a:p>
            <a:r>
              <a:rPr lang="en-US" sz="6400" dirty="0">
                <a:ln w="12700" cap="rnd">
                  <a:solidFill>
                    <a:schemeClr val="bg1">
                      <a:alpha val="80000"/>
                    </a:schemeClr>
                  </a:solidFill>
                </a:ln>
                <a:gradFill>
                  <a:gsLst>
                    <a:gs pos="100000">
                      <a:schemeClr val="accent3">
                        <a:lumMod val="50000"/>
                        <a:alpha val="68000"/>
                      </a:schemeClr>
                    </a:gs>
                    <a:gs pos="0">
                      <a:schemeClr val="accent1"/>
                    </a:gs>
                  </a:gsLst>
                  <a:lin ang="0" scaled="1"/>
                </a:gradFill>
              </a:rPr>
              <a:t>Betweenness Centrality</a:t>
            </a:r>
          </a:p>
        </p:txBody>
      </p:sp>
      <p:sp>
        <p:nvSpPr>
          <p:cNvPr id="4" name="Content Placeholder 2">
            <a:extLst>
              <a:ext uri="{FF2B5EF4-FFF2-40B4-BE49-F238E27FC236}">
                <a16:creationId xmlns:a16="http://schemas.microsoft.com/office/drawing/2014/main" id="{61AFE36C-8B74-8968-91E9-1E5A22A9B84D}"/>
              </a:ext>
            </a:extLst>
          </p:cNvPr>
          <p:cNvSpPr txBox="1">
            <a:spLocks/>
          </p:cNvSpPr>
          <p:nvPr/>
        </p:nvSpPr>
        <p:spPr>
          <a:xfrm>
            <a:off x="838200" y="1690688"/>
            <a:ext cx="10583174" cy="2220695"/>
          </a:xfrm>
          <a:prstGeom prst="rect">
            <a:avLst/>
          </a:prstGeom>
        </p:spPr>
        <p:txBody>
          <a:bodyPr vert="horz" lIns="91440" tIns="45720" rIns="91440" bIns="45720" rtlCol="0" anchor="t">
            <a:normAutofit/>
          </a:bodyPr>
          <a:lstStyle>
            <a:lvl1pPr marL="228600" indent="-228600" algn="l" defTabSz="914400" rtl="0" eaLnBrk="1" latinLnBrk="0" hangingPunct="1">
              <a:lnSpc>
                <a:spcPct val="110000"/>
              </a:lnSpc>
              <a:spcBef>
                <a:spcPts val="1000"/>
              </a:spcBef>
              <a:buClr>
                <a:schemeClr val="tx2"/>
              </a:buClr>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Clr>
                <a:schemeClr val="tx2"/>
              </a:buClr>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Clr>
                <a:schemeClr val="tx2"/>
              </a:buClr>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Clr>
                <a:schemeClr val="tx2"/>
              </a:buClr>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Clr>
                <a:schemeClr val="tx2"/>
              </a:buClr>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Clr>
                <a:schemeClr val="bg1"/>
              </a:buClr>
              <a:buNone/>
            </a:pPr>
            <a:r>
              <a:rPr lang="en-US" sz="2600" dirty="0">
                <a:solidFill>
                  <a:schemeClr val="bg1"/>
                </a:solidFill>
              </a:rPr>
              <a:t>Rank nodes by how common it is for paths to pass through them</a:t>
            </a:r>
          </a:p>
        </p:txBody>
      </p:sp>
      <p:sp>
        <p:nvSpPr>
          <p:cNvPr id="11" name="Content Placeholder 2">
            <a:extLst>
              <a:ext uri="{FF2B5EF4-FFF2-40B4-BE49-F238E27FC236}">
                <a16:creationId xmlns:a16="http://schemas.microsoft.com/office/drawing/2014/main" id="{DF70B786-C437-92E6-88B5-7E5E8E283950}"/>
              </a:ext>
            </a:extLst>
          </p:cNvPr>
          <p:cNvSpPr txBox="1">
            <a:spLocks/>
          </p:cNvSpPr>
          <p:nvPr/>
        </p:nvSpPr>
        <p:spPr>
          <a:xfrm>
            <a:off x="838200" y="4202545"/>
            <a:ext cx="10583174" cy="2511857"/>
          </a:xfrm>
          <a:prstGeom prst="rect">
            <a:avLst/>
          </a:prstGeom>
        </p:spPr>
        <p:txBody>
          <a:bodyPr vert="horz" lIns="91440" tIns="45720" rIns="91440" bIns="45720" rtlCol="0" anchor="t">
            <a:normAutofit/>
          </a:bodyPr>
          <a:lstStyle>
            <a:lvl1pPr marL="228600" indent="-228600" algn="l" defTabSz="914400" rtl="0" eaLnBrk="1" latinLnBrk="0" hangingPunct="1">
              <a:lnSpc>
                <a:spcPct val="110000"/>
              </a:lnSpc>
              <a:spcBef>
                <a:spcPts val="1000"/>
              </a:spcBef>
              <a:buClr>
                <a:schemeClr val="tx2"/>
              </a:buClr>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Clr>
                <a:schemeClr val="tx2"/>
              </a:buClr>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Clr>
                <a:schemeClr val="tx2"/>
              </a:buClr>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Clr>
                <a:schemeClr val="tx2"/>
              </a:buClr>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Clr>
                <a:schemeClr val="tx2"/>
              </a:buClr>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buClr>
                <a:schemeClr val="bg1"/>
              </a:buClr>
              <a:buFont typeface="Courier New" panose="02070309020205020404" pitchFamily="49" charset="0"/>
              <a:buChar char="o"/>
            </a:pPr>
            <a:endParaRPr lang="en-US" sz="2600" b="1" dirty="0">
              <a:solidFill>
                <a:schemeClr val="bg1"/>
              </a:solidFill>
            </a:endParaRPr>
          </a:p>
        </p:txBody>
      </p:sp>
      <p:sp>
        <p:nvSpPr>
          <p:cNvPr id="13" name="Content Placeholder 2">
            <a:extLst>
              <a:ext uri="{FF2B5EF4-FFF2-40B4-BE49-F238E27FC236}">
                <a16:creationId xmlns:a16="http://schemas.microsoft.com/office/drawing/2014/main" id="{7466380E-CCB3-6FA4-506C-00C20BBA8301}"/>
              </a:ext>
            </a:extLst>
          </p:cNvPr>
          <p:cNvSpPr txBox="1">
            <a:spLocks/>
          </p:cNvSpPr>
          <p:nvPr/>
        </p:nvSpPr>
        <p:spPr>
          <a:xfrm>
            <a:off x="770626" y="2801035"/>
            <a:ext cx="10583174" cy="2511857"/>
          </a:xfrm>
          <a:prstGeom prst="rect">
            <a:avLst/>
          </a:prstGeom>
        </p:spPr>
        <p:txBody>
          <a:bodyPr vert="horz" lIns="91440" tIns="45720" rIns="91440" bIns="45720" rtlCol="0" anchor="t">
            <a:normAutofit/>
          </a:bodyPr>
          <a:lstStyle>
            <a:lvl1pPr marL="228600" indent="-228600" algn="l" defTabSz="914400" rtl="0" eaLnBrk="1" latinLnBrk="0" hangingPunct="1">
              <a:lnSpc>
                <a:spcPct val="110000"/>
              </a:lnSpc>
              <a:spcBef>
                <a:spcPts val="1000"/>
              </a:spcBef>
              <a:buClr>
                <a:schemeClr val="tx2"/>
              </a:buClr>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Clr>
                <a:schemeClr val="tx2"/>
              </a:buClr>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Clr>
                <a:schemeClr val="tx2"/>
              </a:buClr>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Clr>
                <a:schemeClr val="tx2"/>
              </a:buClr>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Clr>
                <a:schemeClr val="tx2"/>
              </a:buClr>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Clr>
                <a:schemeClr val="bg1"/>
              </a:buClr>
              <a:buNone/>
            </a:pPr>
            <a:r>
              <a:rPr lang="en-US" sz="2600" b="1" u="sng" dirty="0">
                <a:solidFill>
                  <a:schemeClr val="bg1"/>
                </a:solidFill>
              </a:rPr>
              <a:t>Meaning for our Network:</a:t>
            </a:r>
          </a:p>
          <a:p>
            <a:pPr marL="0" indent="0">
              <a:lnSpc>
                <a:spcPct val="100000"/>
              </a:lnSpc>
              <a:buClr>
                <a:schemeClr val="bg1"/>
              </a:buClr>
              <a:buNone/>
            </a:pPr>
            <a:r>
              <a:rPr lang="en-US" sz="2600" dirty="0">
                <a:solidFill>
                  <a:schemeClr val="bg1"/>
                </a:solidFill>
              </a:rPr>
              <a:t>Ranking of cities or train stations by the likelihood that any trip planned will make a stop at that city or train station</a:t>
            </a:r>
          </a:p>
        </p:txBody>
      </p:sp>
    </p:spTree>
    <p:extLst>
      <p:ext uri="{BB962C8B-B14F-4D97-AF65-F5344CB8AC3E}">
        <p14:creationId xmlns:p14="http://schemas.microsoft.com/office/powerpoint/2010/main" val="3008240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xEl>
                                              <p:pRg st="0" end="0"/>
                                            </p:txEl>
                                          </p:spTgt>
                                        </p:tgtEl>
                                        <p:attrNameLst>
                                          <p:attrName>style.visibility</p:attrName>
                                        </p:attrNameLst>
                                      </p:cBhvr>
                                      <p:to>
                                        <p:strVal val="visible"/>
                                      </p:to>
                                    </p:set>
                                    <p:animEffect transition="in" filter="fade">
                                      <p:cBhvr>
                                        <p:cTn id="12" dur="500"/>
                                        <p:tgtEl>
                                          <p:spTgt spid="1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
                                            <p:txEl>
                                              <p:pRg st="1" end="1"/>
                                            </p:txEl>
                                          </p:spTgt>
                                        </p:tgtEl>
                                        <p:attrNameLst>
                                          <p:attrName>style.visibility</p:attrName>
                                        </p:attrNameLst>
                                      </p:cBhvr>
                                      <p:to>
                                        <p:strVal val="visible"/>
                                      </p:to>
                                    </p:set>
                                    <p:animEffect transition="in" filter="fade">
                                      <p:cBhvr>
                                        <p:cTn id="17" dur="500"/>
                                        <p:tgtEl>
                                          <p:spTgt spid="1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
        <p:cNvGrpSpPr/>
        <p:nvPr/>
      </p:nvGrpSpPr>
      <p:grpSpPr>
        <a:xfrm>
          <a:off x="0" y="0"/>
          <a:ext cx="0" cy="0"/>
          <a:chOff x="0" y="0"/>
          <a:chExt cx="0" cy="0"/>
        </a:xfrm>
      </p:grpSpPr>
      <p:graphicFrame>
        <p:nvGraphicFramePr>
          <p:cNvPr id="5" name="Content Placeholder 2">
            <a:extLst>
              <a:ext uri="{FF2B5EF4-FFF2-40B4-BE49-F238E27FC236}">
                <a16:creationId xmlns:a16="http://schemas.microsoft.com/office/drawing/2014/main" id="{F144BC61-92F3-507E-B1CF-8ED7AA077E13}"/>
              </a:ext>
            </a:extLst>
          </p:cNvPr>
          <p:cNvGraphicFramePr>
            <a:graphicFrameLocks noGrp="1"/>
          </p:cNvGraphicFramePr>
          <p:nvPr>
            <p:ph idx="1"/>
            <p:extLst>
              <p:ext uri="{D42A27DB-BD31-4B8C-83A1-F6EECF244321}">
                <p14:modId xmlns:p14="http://schemas.microsoft.com/office/powerpoint/2010/main" val="4185551760"/>
              </p:ext>
            </p:extLst>
          </p:nvPr>
        </p:nvGraphicFramePr>
        <p:xfrm>
          <a:off x="838200" y="1940875"/>
          <a:ext cx="10515600" cy="42360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itle 1">
            <a:extLst>
              <a:ext uri="{FF2B5EF4-FFF2-40B4-BE49-F238E27FC236}">
                <a16:creationId xmlns:a16="http://schemas.microsoft.com/office/drawing/2014/main" id="{EF06BA07-0D2D-B3E6-E926-C656B4DDE797}"/>
              </a:ext>
            </a:extLst>
          </p:cNvPr>
          <p:cNvSpPr>
            <a:spLocks noGrp="1"/>
          </p:cNvSpPr>
          <p:nvPr>
            <p:ph type="title"/>
          </p:nvPr>
        </p:nvSpPr>
        <p:spPr/>
        <p:txBody>
          <a:bodyPr>
            <a:normAutofit/>
          </a:bodyPr>
          <a:lstStyle/>
          <a:p>
            <a:r>
              <a:rPr lang="en-US" sz="6400" dirty="0">
                <a:ln w="12700" cap="rnd">
                  <a:solidFill>
                    <a:schemeClr val="bg1">
                      <a:alpha val="80000"/>
                    </a:schemeClr>
                  </a:solidFill>
                </a:ln>
                <a:gradFill>
                  <a:gsLst>
                    <a:gs pos="100000">
                      <a:schemeClr val="accent3">
                        <a:lumMod val="50000"/>
                        <a:alpha val="68000"/>
                      </a:schemeClr>
                    </a:gs>
                    <a:gs pos="0">
                      <a:schemeClr val="accent1"/>
                    </a:gs>
                  </a:gsLst>
                  <a:lin ang="0" scaled="1"/>
                </a:gradFill>
              </a:rPr>
              <a:t>Overview</a:t>
            </a:r>
          </a:p>
        </p:txBody>
      </p:sp>
    </p:spTree>
    <p:extLst>
      <p:ext uri="{BB962C8B-B14F-4D97-AF65-F5344CB8AC3E}">
        <p14:creationId xmlns:p14="http://schemas.microsoft.com/office/powerpoint/2010/main" val="41027062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phere of mesh and nodes">
            <a:extLst>
              <a:ext uri="{FF2B5EF4-FFF2-40B4-BE49-F238E27FC236}">
                <a16:creationId xmlns:a16="http://schemas.microsoft.com/office/drawing/2014/main" id="{F2F76076-A289-4503-0B72-CD34452A9B51}"/>
              </a:ext>
            </a:extLst>
          </p:cNvPr>
          <p:cNvPicPr>
            <a:picLocks noChangeAspect="1"/>
          </p:cNvPicPr>
          <p:nvPr/>
        </p:nvPicPr>
        <p:blipFill rotWithShape="1">
          <a:blip r:embed="rId2"/>
          <a:srcRect t="2677" b="22323"/>
          <a:stretch/>
        </p:blipFill>
        <p:spPr>
          <a:xfrm>
            <a:off x="0" y="0"/>
            <a:ext cx="12191979" cy="6858000"/>
          </a:xfrm>
          <a:prstGeom prst="rect">
            <a:avLst/>
          </a:prstGeom>
        </p:spPr>
      </p:pic>
      <p:sp>
        <p:nvSpPr>
          <p:cNvPr id="2" name="Title 1">
            <a:extLst>
              <a:ext uri="{FF2B5EF4-FFF2-40B4-BE49-F238E27FC236}">
                <a16:creationId xmlns:a16="http://schemas.microsoft.com/office/drawing/2014/main" id="{D616C5AE-816A-C82D-3539-D726E9C0C073}"/>
              </a:ext>
            </a:extLst>
          </p:cNvPr>
          <p:cNvSpPr>
            <a:spLocks noGrp="1"/>
          </p:cNvSpPr>
          <p:nvPr>
            <p:ph type="title"/>
          </p:nvPr>
        </p:nvSpPr>
        <p:spPr>
          <a:xfrm>
            <a:off x="181156" y="146823"/>
            <a:ext cx="11829688" cy="973652"/>
          </a:xfrm>
        </p:spPr>
        <p:txBody>
          <a:bodyPr vert="horz" lIns="91440" tIns="45720" rIns="91440" bIns="45720" rtlCol="0" anchor="t">
            <a:normAutofit/>
          </a:bodyPr>
          <a:lstStyle/>
          <a:p>
            <a:pPr algn="just"/>
            <a:r>
              <a:rPr lang="en-US" sz="5400" dirty="0">
                <a:ln w="12700" cap="rnd">
                  <a:solidFill>
                    <a:schemeClr val="bg1">
                      <a:alpha val="80000"/>
                    </a:schemeClr>
                  </a:solidFill>
                </a:ln>
                <a:gradFill>
                  <a:gsLst>
                    <a:gs pos="100000">
                      <a:schemeClr val="accent3">
                        <a:lumMod val="50000"/>
                        <a:alpha val="68000"/>
                      </a:schemeClr>
                    </a:gs>
                    <a:gs pos="0">
                      <a:schemeClr val="accent1"/>
                    </a:gs>
                  </a:gsLst>
                  <a:lin ang="0" scaled="1"/>
                </a:gradFill>
              </a:rPr>
              <a:t>Betweenness Centrality</a:t>
            </a:r>
            <a:endParaRPr lang="en-US" dirty="0">
              <a:solidFill>
                <a:srgbClr val="FFFFFF"/>
              </a:solidFill>
            </a:endParaRPr>
          </a:p>
        </p:txBody>
      </p:sp>
      <p:graphicFrame>
        <p:nvGraphicFramePr>
          <p:cNvPr id="3" name="Table 3">
            <a:extLst>
              <a:ext uri="{FF2B5EF4-FFF2-40B4-BE49-F238E27FC236}">
                <a16:creationId xmlns:a16="http://schemas.microsoft.com/office/drawing/2014/main" id="{933F58CD-8FD0-AFCF-B148-1D064325AD6E}"/>
              </a:ext>
            </a:extLst>
          </p:cNvPr>
          <p:cNvGraphicFramePr>
            <a:graphicFrameLocks noGrp="1"/>
          </p:cNvGraphicFramePr>
          <p:nvPr>
            <p:extLst>
              <p:ext uri="{D42A27DB-BD31-4B8C-83A1-F6EECF244321}">
                <p14:modId xmlns:p14="http://schemas.microsoft.com/office/powerpoint/2010/main" val="861307162"/>
              </p:ext>
            </p:extLst>
          </p:nvPr>
        </p:nvGraphicFramePr>
        <p:xfrm>
          <a:off x="181156" y="1120475"/>
          <a:ext cx="11790009" cy="5589085"/>
        </p:xfrm>
        <a:graphic>
          <a:graphicData uri="http://schemas.openxmlformats.org/drawingml/2006/table">
            <a:tbl>
              <a:tblPr firstRow="1" bandRow="1">
                <a:tableStyleId>{5C22544A-7EE6-4342-B048-85BDC9FD1C3A}</a:tableStyleId>
              </a:tblPr>
              <a:tblGrid>
                <a:gridCol w="822960">
                  <a:extLst>
                    <a:ext uri="{9D8B030D-6E8A-4147-A177-3AD203B41FA5}">
                      <a16:colId xmlns:a16="http://schemas.microsoft.com/office/drawing/2014/main" val="2284237109"/>
                    </a:ext>
                  </a:extLst>
                </a:gridCol>
                <a:gridCol w="3655683">
                  <a:extLst>
                    <a:ext uri="{9D8B030D-6E8A-4147-A177-3AD203B41FA5}">
                      <a16:colId xmlns:a16="http://schemas.microsoft.com/office/drawing/2014/main" val="117860275"/>
                    </a:ext>
                  </a:extLst>
                </a:gridCol>
                <a:gridCol w="3655683">
                  <a:extLst>
                    <a:ext uri="{9D8B030D-6E8A-4147-A177-3AD203B41FA5}">
                      <a16:colId xmlns:a16="http://schemas.microsoft.com/office/drawing/2014/main" val="135205513"/>
                    </a:ext>
                  </a:extLst>
                </a:gridCol>
                <a:gridCol w="3655683">
                  <a:extLst>
                    <a:ext uri="{9D8B030D-6E8A-4147-A177-3AD203B41FA5}">
                      <a16:colId xmlns:a16="http://schemas.microsoft.com/office/drawing/2014/main" val="1632861696"/>
                    </a:ext>
                  </a:extLst>
                </a:gridCol>
              </a:tblGrid>
              <a:tr h="509917">
                <a:tc>
                  <a:txBody>
                    <a:bodyPr/>
                    <a:lstStyle/>
                    <a:p>
                      <a:pPr algn="ctr">
                        <a:lnSpc>
                          <a:spcPct val="150000"/>
                        </a:lnSpc>
                      </a:pPr>
                      <a:r>
                        <a:rPr lang="en-US" sz="2000" dirty="0"/>
                        <a:t>Rank</a:t>
                      </a:r>
                    </a:p>
                  </a:txBody>
                  <a:tcPr anchor="ctr">
                    <a:lnR w="28575" cap="flat" cmpd="sng" algn="ctr">
                      <a:solidFill>
                        <a:schemeClr val="bg1"/>
                      </a:solidFill>
                      <a:prstDash val="solid"/>
                      <a:round/>
                      <a:headEnd type="none" w="med" len="med"/>
                      <a:tailEnd type="none" w="med" len="med"/>
                    </a:lnR>
                    <a:gradFill flip="none" rotWithShape="1">
                      <a:gsLst>
                        <a:gs pos="0">
                          <a:schemeClr val="accent1">
                            <a:shade val="30000"/>
                            <a:satMod val="115000"/>
                            <a:alpha val="50000"/>
                          </a:schemeClr>
                        </a:gs>
                        <a:gs pos="50000">
                          <a:schemeClr val="accent1">
                            <a:shade val="67500"/>
                            <a:satMod val="115000"/>
                            <a:alpha val="50000"/>
                          </a:schemeClr>
                        </a:gs>
                        <a:gs pos="100000">
                          <a:schemeClr val="accent1">
                            <a:shade val="100000"/>
                            <a:satMod val="115000"/>
                            <a:alpha val="50000"/>
                          </a:schemeClr>
                        </a:gs>
                      </a:gsLst>
                      <a:path path="circle">
                        <a:fillToRect l="100000" b="100000"/>
                      </a:path>
                      <a:tileRect t="-100000" r="-100000"/>
                    </a:gradFill>
                  </a:tcPr>
                </a:tc>
                <a:tc>
                  <a:txBody>
                    <a:bodyPr/>
                    <a:lstStyle/>
                    <a:p>
                      <a:pPr algn="ctr">
                        <a:lnSpc>
                          <a:spcPct val="100000"/>
                        </a:lnSpc>
                      </a:pPr>
                      <a:r>
                        <a:rPr lang="en-US" sz="2000" dirty="0"/>
                        <a:t>Amtrak Network</a:t>
                      </a:r>
                    </a:p>
                  </a:txBody>
                  <a:tcPr anchor="ctr">
                    <a:lnL w="28575"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gradFill flip="none" rotWithShape="1">
                      <a:gsLst>
                        <a:gs pos="0">
                          <a:schemeClr val="accent1">
                            <a:shade val="30000"/>
                            <a:satMod val="115000"/>
                            <a:alpha val="50000"/>
                          </a:schemeClr>
                        </a:gs>
                        <a:gs pos="50000">
                          <a:schemeClr val="accent1">
                            <a:shade val="67500"/>
                            <a:satMod val="115000"/>
                            <a:alpha val="50000"/>
                          </a:schemeClr>
                        </a:gs>
                        <a:gs pos="100000">
                          <a:schemeClr val="accent1">
                            <a:shade val="100000"/>
                            <a:satMod val="115000"/>
                            <a:alpha val="50000"/>
                          </a:schemeClr>
                        </a:gs>
                      </a:gsLst>
                      <a:path path="circle">
                        <a:fillToRect l="100000" b="100000"/>
                      </a:path>
                      <a:tileRect t="-100000" r="-100000"/>
                    </a:gradFill>
                  </a:tcPr>
                </a:tc>
                <a:tc>
                  <a:txBody>
                    <a:bodyPr/>
                    <a:lstStyle/>
                    <a:p>
                      <a:pPr algn="ctr">
                        <a:lnSpc>
                          <a:spcPct val="100000"/>
                        </a:lnSpc>
                      </a:pPr>
                      <a:r>
                        <a:rPr lang="en-US" sz="2000" dirty="0"/>
                        <a:t>Non-Induced Graph</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gradFill flip="none" rotWithShape="1">
                      <a:gsLst>
                        <a:gs pos="0">
                          <a:schemeClr val="accent1">
                            <a:shade val="30000"/>
                            <a:satMod val="115000"/>
                            <a:alpha val="50000"/>
                          </a:schemeClr>
                        </a:gs>
                        <a:gs pos="50000">
                          <a:schemeClr val="accent1">
                            <a:shade val="67500"/>
                            <a:satMod val="115000"/>
                            <a:alpha val="50000"/>
                          </a:schemeClr>
                        </a:gs>
                        <a:gs pos="100000">
                          <a:schemeClr val="accent1">
                            <a:shade val="100000"/>
                            <a:satMod val="115000"/>
                            <a:alpha val="50000"/>
                          </a:schemeClr>
                        </a:gs>
                      </a:gsLst>
                      <a:path path="circle">
                        <a:fillToRect l="100000" b="100000"/>
                      </a:path>
                      <a:tileRect t="-100000" r="-100000"/>
                    </a:gradFill>
                  </a:tcPr>
                </a:tc>
                <a:tc>
                  <a:txBody>
                    <a:bodyPr/>
                    <a:lstStyle/>
                    <a:p>
                      <a:pPr algn="ctr">
                        <a:lnSpc>
                          <a:spcPct val="100000"/>
                        </a:lnSpc>
                      </a:pPr>
                      <a:r>
                        <a:rPr lang="en-US" sz="2000" dirty="0"/>
                        <a:t>Induced Graph</a:t>
                      </a:r>
                    </a:p>
                  </a:txBody>
                  <a:tcPr anchor="ctr">
                    <a:lnL w="12700" cap="flat" cmpd="sng" algn="ctr">
                      <a:solidFill>
                        <a:schemeClr val="bg1"/>
                      </a:solidFill>
                      <a:prstDash val="solid"/>
                      <a:round/>
                      <a:headEnd type="none" w="med" len="med"/>
                      <a:tailEnd type="none" w="med" len="med"/>
                    </a:lnL>
                    <a:gradFill flip="none" rotWithShape="1">
                      <a:gsLst>
                        <a:gs pos="0">
                          <a:schemeClr val="accent1">
                            <a:shade val="30000"/>
                            <a:satMod val="115000"/>
                            <a:alpha val="50000"/>
                          </a:schemeClr>
                        </a:gs>
                        <a:gs pos="50000">
                          <a:schemeClr val="accent1">
                            <a:shade val="67500"/>
                            <a:satMod val="115000"/>
                            <a:alpha val="50000"/>
                          </a:schemeClr>
                        </a:gs>
                        <a:gs pos="100000">
                          <a:schemeClr val="accent1">
                            <a:shade val="100000"/>
                            <a:satMod val="115000"/>
                            <a:alpha val="50000"/>
                          </a:schemeClr>
                        </a:gs>
                      </a:gsLst>
                      <a:path path="circle">
                        <a:fillToRect l="100000" b="100000"/>
                      </a:path>
                      <a:tileRect t="-100000" r="-100000"/>
                    </a:gradFill>
                  </a:tcPr>
                </a:tc>
                <a:extLst>
                  <a:ext uri="{0D108BD9-81ED-4DB2-BD59-A6C34878D82A}">
                    <a16:rowId xmlns:a16="http://schemas.microsoft.com/office/drawing/2014/main" val="2591809688"/>
                  </a:ext>
                </a:extLst>
              </a:tr>
              <a:tr h="490116">
                <a:tc>
                  <a:txBody>
                    <a:bodyPr/>
                    <a:lstStyle/>
                    <a:p>
                      <a:pPr algn="ctr"/>
                      <a:r>
                        <a:rPr lang="en-US" sz="1800" dirty="0">
                          <a:solidFill>
                            <a:schemeClr val="bg1"/>
                          </a:solidFill>
                        </a:rPr>
                        <a:t>1</a:t>
                      </a:r>
                    </a:p>
                  </a:txBody>
                  <a:tcPr anchor="ctr">
                    <a:lnR w="28575" cap="flat" cmpd="sng" algn="ctr">
                      <a:solidFill>
                        <a:schemeClr val="bg1"/>
                      </a:solidFill>
                      <a:prstDash val="solid"/>
                      <a:round/>
                      <a:headEnd type="none" w="med" len="med"/>
                      <a:tailEnd type="none" w="med" len="med"/>
                    </a:lnR>
                    <a:gradFill flip="none" rotWithShape="1">
                      <a:gsLst>
                        <a:gs pos="0">
                          <a:schemeClr val="accent1">
                            <a:shade val="30000"/>
                            <a:satMod val="115000"/>
                            <a:alpha val="50000"/>
                          </a:schemeClr>
                        </a:gs>
                        <a:gs pos="50000">
                          <a:schemeClr val="accent1">
                            <a:shade val="67500"/>
                            <a:satMod val="115000"/>
                            <a:alpha val="50000"/>
                          </a:schemeClr>
                        </a:gs>
                        <a:gs pos="100000">
                          <a:schemeClr val="accent1">
                            <a:shade val="100000"/>
                            <a:satMod val="115000"/>
                            <a:alpha val="50000"/>
                          </a:schemeClr>
                        </a:gs>
                      </a:gsLst>
                      <a:path path="circle">
                        <a:fillToRect l="100000" b="100000"/>
                      </a:path>
                      <a:tileRect t="-100000" r="-100000"/>
                    </a:gradFill>
                  </a:tcPr>
                </a:tc>
                <a:tc>
                  <a:txBody>
                    <a:bodyPr/>
                    <a:lstStyle/>
                    <a:p>
                      <a:pPr algn="l"/>
                      <a:r>
                        <a:rPr lang="en-US" sz="1600" b="1" u="sng" dirty="0">
                          <a:solidFill>
                            <a:schemeClr val="bg1"/>
                          </a:solidFill>
                        </a:rPr>
                        <a:t>Chicago, IL - Union Station (CHI)</a:t>
                      </a:r>
                      <a:r>
                        <a:rPr lang="en-US" sz="1600" b="0" u="none" dirty="0">
                          <a:solidFill>
                            <a:schemeClr val="bg1"/>
                          </a:solidFill>
                        </a:rPr>
                        <a:t> - 0.5779</a:t>
                      </a:r>
                    </a:p>
                  </a:txBody>
                  <a:tcPr anchor="ctr">
                    <a:lnL w="28575"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gradFill flip="none" rotWithShape="1">
                      <a:gsLst>
                        <a:gs pos="0">
                          <a:schemeClr val="tx1">
                            <a:lumMod val="50000"/>
                            <a:lumOff val="50000"/>
                            <a:alpha val="75000"/>
                          </a:schemeClr>
                        </a:gs>
                        <a:gs pos="50000">
                          <a:schemeClr val="bg1">
                            <a:lumMod val="50000"/>
                            <a:alpha val="75000"/>
                          </a:schemeClr>
                        </a:gs>
                        <a:gs pos="100000">
                          <a:schemeClr val="tx1">
                            <a:lumMod val="50000"/>
                            <a:lumOff val="50000"/>
                            <a:alpha val="75000"/>
                          </a:schemeClr>
                        </a:gs>
                      </a:gsLst>
                      <a:lin ang="10800000" scaled="1"/>
                      <a:tileRect/>
                    </a:gradFill>
                  </a:tcPr>
                </a:tc>
                <a:tc>
                  <a:txBody>
                    <a:bodyPr/>
                    <a:lstStyle/>
                    <a:p>
                      <a:pPr algn="l"/>
                      <a:r>
                        <a:rPr lang="en-US" sz="1600" b="1" u="sng" dirty="0">
                          <a:solidFill>
                            <a:schemeClr val="bg1"/>
                          </a:solidFill>
                        </a:rPr>
                        <a:t>Chicago, IL</a:t>
                      </a:r>
                      <a:r>
                        <a:rPr lang="en-US" sz="1600" b="0" u="none" dirty="0">
                          <a:solidFill>
                            <a:schemeClr val="bg1"/>
                          </a:solidFill>
                        </a:rPr>
                        <a:t> - 0.0896</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gradFill flip="none" rotWithShape="1">
                      <a:gsLst>
                        <a:gs pos="0">
                          <a:schemeClr val="tx1">
                            <a:lumMod val="50000"/>
                            <a:lumOff val="50000"/>
                            <a:alpha val="75000"/>
                          </a:schemeClr>
                        </a:gs>
                        <a:gs pos="50000">
                          <a:schemeClr val="bg1">
                            <a:lumMod val="50000"/>
                            <a:alpha val="75000"/>
                          </a:schemeClr>
                        </a:gs>
                        <a:gs pos="100000">
                          <a:schemeClr val="tx1">
                            <a:lumMod val="50000"/>
                            <a:lumOff val="50000"/>
                            <a:alpha val="75000"/>
                          </a:schemeClr>
                        </a:gs>
                      </a:gsLst>
                      <a:lin ang="10800000" scaled="1"/>
                      <a:tileRect/>
                    </a:gradFill>
                  </a:tcPr>
                </a:tc>
                <a:tc>
                  <a:txBody>
                    <a:bodyPr/>
                    <a:lstStyle/>
                    <a:p>
                      <a:pPr algn="l"/>
                      <a:r>
                        <a:rPr lang="en-US" sz="1600" b="1" u="sng" dirty="0">
                          <a:solidFill>
                            <a:schemeClr val="bg1"/>
                          </a:solidFill>
                        </a:rPr>
                        <a:t>Fullerton, CA</a:t>
                      </a:r>
                      <a:r>
                        <a:rPr lang="en-US" sz="1600" b="0" u="none" dirty="0">
                          <a:solidFill>
                            <a:schemeClr val="bg1"/>
                          </a:solidFill>
                        </a:rPr>
                        <a:t> - 0.0007</a:t>
                      </a:r>
                    </a:p>
                  </a:txBody>
                  <a:tcPr anchor="ctr">
                    <a:lnL w="12700" cap="flat" cmpd="sng" algn="ctr">
                      <a:solidFill>
                        <a:schemeClr val="bg1"/>
                      </a:solidFill>
                      <a:prstDash val="solid"/>
                      <a:round/>
                      <a:headEnd type="none" w="med" len="med"/>
                      <a:tailEnd type="none" w="med" len="med"/>
                    </a:lnL>
                    <a:gradFill flip="none" rotWithShape="1">
                      <a:gsLst>
                        <a:gs pos="0">
                          <a:schemeClr val="tx1">
                            <a:lumMod val="50000"/>
                            <a:lumOff val="50000"/>
                            <a:alpha val="75000"/>
                          </a:schemeClr>
                        </a:gs>
                        <a:gs pos="50000">
                          <a:schemeClr val="bg1">
                            <a:lumMod val="50000"/>
                            <a:alpha val="75000"/>
                          </a:schemeClr>
                        </a:gs>
                        <a:gs pos="100000">
                          <a:schemeClr val="tx1">
                            <a:lumMod val="50000"/>
                            <a:lumOff val="50000"/>
                            <a:alpha val="75000"/>
                          </a:schemeClr>
                        </a:gs>
                      </a:gsLst>
                      <a:lin ang="10800000" scaled="1"/>
                      <a:tileRect/>
                    </a:gradFill>
                  </a:tcPr>
                </a:tc>
                <a:extLst>
                  <a:ext uri="{0D108BD9-81ED-4DB2-BD59-A6C34878D82A}">
                    <a16:rowId xmlns:a16="http://schemas.microsoft.com/office/drawing/2014/main" val="1276306625"/>
                  </a:ext>
                </a:extLst>
              </a:tr>
              <a:tr h="490116">
                <a:tc>
                  <a:txBody>
                    <a:bodyPr/>
                    <a:lstStyle/>
                    <a:p>
                      <a:pPr algn="ctr"/>
                      <a:r>
                        <a:rPr lang="en-US" sz="1800" dirty="0">
                          <a:solidFill>
                            <a:schemeClr val="bg1"/>
                          </a:solidFill>
                        </a:rPr>
                        <a:t>2</a:t>
                      </a:r>
                    </a:p>
                  </a:txBody>
                  <a:tcPr anchor="ctr">
                    <a:lnR w="28575"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gradFill flip="none" rotWithShape="1">
                      <a:gsLst>
                        <a:gs pos="0">
                          <a:schemeClr val="accent1">
                            <a:shade val="30000"/>
                            <a:satMod val="115000"/>
                            <a:alpha val="50000"/>
                          </a:schemeClr>
                        </a:gs>
                        <a:gs pos="50000">
                          <a:schemeClr val="accent1">
                            <a:shade val="67500"/>
                            <a:satMod val="115000"/>
                            <a:alpha val="50000"/>
                          </a:schemeClr>
                        </a:gs>
                        <a:gs pos="100000">
                          <a:schemeClr val="accent1">
                            <a:shade val="100000"/>
                            <a:satMod val="115000"/>
                            <a:alpha val="50000"/>
                          </a:schemeClr>
                        </a:gs>
                      </a:gsLst>
                      <a:path path="circle">
                        <a:fillToRect l="100000" b="100000"/>
                      </a:path>
                      <a:tileRect t="-100000" r="-100000"/>
                    </a:gradFill>
                  </a:tcPr>
                </a:tc>
                <a:tc>
                  <a:txBody>
                    <a:bodyPr/>
                    <a:lstStyle/>
                    <a:p>
                      <a:pPr algn="l"/>
                      <a:r>
                        <a:rPr lang="en-US" sz="1600" b="1" u="sng" dirty="0">
                          <a:solidFill>
                            <a:schemeClr val="bg1"/>
                          </a:solidFill>
                        </a:rPr>
                        <a:t>Cleveland, OH (CLE)</a:t>
                      </a:r>
                      <a:r>
                        <a:rPr lang="en-US" sz="1600" b="0" u="none" dirty="0">
                          <a:solidFill>
                            <a:schemeClr val="bg1"/>
                          </a:solidFill>
                        </a:rPr>
                        <a:t> - 0.3454</a:t>
                      </a:r>
                    </a:p>
                  </a:txBody>
                  <a:tcPr anchor="ctr">
                    <a:lnL w="28575"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gradFill flip="none" rotWithShape="1">
                      <a:gsLst>
                        <a:gs pos="0">
                          <a:schemeClr val="tx1">
                            <a:lumMod val="50000"/>
                            <a:lumOff val="50000"/>
                            <a:alpha val="75000"/>
                          </a:schemeClr>
                        </a:gs>
                        <a:gs pos="50000">
                          <a:schemeClr val="bg1">
                            <a:lumMod val="50000"/>
                            <a:alpha val="75000"/>
                          </a:schemeClr>
                        </a:gs>
                        <a:gs pos="100000">
                          <a:schemeClr val="tx1">
                            <a:lumMod val="50000"/>
                            <a:lumOff val="50000"/>
                            <a:alpha val="75000"/>
                          </a:schemeClr>
                        </a:gs>
                      </a:gsLst>
                      <a:lin ang="10800000" scaled="1"/>
                      <a:tileRect/>
                    </a:gradFill>
                  </a:tcPr>
                </a:tc>
                <a:tc>
                  <a:txBody>
                    <a:bodyPr/>
                    <a:lstStyle/>
                    <a:p>
                      <a:pPr algn="l"/>
                      <a:r>
                        <a:rPr lang="en-US" sz="1600" b="1" u="sng" dirty="0">
                          <a:solidFill>
                            <a:schemeClr val="bg1"/>
                          </a:solidFill>
                        </a:rPr>
                        <a:t>Naperville, IL</a:t>
                      </a:r>
                      <a:r>
                        <a:rPr lang="en-US" sz="1600" b="0" u="none" dirty="0">
                          <a:solidFill>
                            <a:schemeClr val="bg1"/>
                          </a:solidFill>
                        </a:rPr>
                        <a:t> - 0.0707</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gradFill flip="none" rotWithShape="1">
                      <a:gsLst>
                        <a:gs pos="0">
                          <a:schemeClr val="tx1">
                            <a:lumMod val="50000"/>
                            <a:lumOff val="50000"/>
                            <a:alpha val="75000"/>
                          </a:schemeClr>
                        </a:gs>
                        <a:gs pos="50000">
                          <a:schemeClr val="bg1">
                            <a:lumMod val="50000"/>
                            <a:alpha val="75000"/>
                          </a:schemeClr>
                        </a:gs>
                        <a:gs pos="100000">
                          <a:schemeClr val="tx1">
                            <a:lumMod val="50000"/>
                            <a:lumOff val="50000"/>
                            <a:alpha val="75000"/>
                          </a:schemeClr>
                        </a:gs>
                      </a:gsLst>
                      <a:lin ang="10800000" scaled="1"/>
                      <a:tileRect/>
                    </a:gradFill>
                  </a:tcPr>
                </a:tc>
                <a:tc>
                  <a:txBody>
                    <a:bodyPr/>
                    <a:lstStyle/>
                    <a:p>
                      <a:pPr algn="l"/>
                      <a:r>
                        <a:rPr lang="en-US" sz="1600" b="1" u="sng" dirty="0">
                          <a:solidFill>
                            <a:schemeClr val="bg1"/>
                          </a:solidFill>
                        </a:rPr>
                        <a:t>Los Angeles, CA</a:t>
                      </a:r>
                      <a:r>
                        <a:rPr lang="en-US" sz="1600" b="0" u="none" dirty="0">
                          <a:solidFill>
                            <a:schemeClr val="bg1"/>
                          </a:solidFill>
                        </a:rPr>
                        <a:t> - 0.0006</a:t>
                      </a:r>
                    </a:p>
                  </a:txBody>
                  <a:tcPr anchor="ctr">
                    <a:lnL w="12700" cap="flat" cmpd="sng" algn="ctr">
                      <a:solidFill>
                        <a:schemeClr val="bg1"/>
                      </a:solidFill>
                      <a:prstDash val="solid"/>
                      <a:round/>
                      <a:headEnd type="none" w="med" len="med"/>
                      <a:tailEnd type="none" w="med" len="med"/>
                    </a:lnL>
                    <a:lnB w="12700" cap="flat" cmpd="sng" algn="ctr">
                      <a:solidFill>
                        <a:schemeClr val="bg1"/>
                      </a:solidFill>
                      <a:prstDash val="solid"/>
                      <a:round/>
                      <a:headEnd type="none" w="med" len="med"/>
                      <a:tailEnd type="none" w="med" len="med"/>
                    </a:lnB>
                    <a:gradFill flip="none" rotWithShape="1">
                      <a:gsLst>
                        <a:gs pos="0">
                          <a:schemeClr val="tx1">
                            <a:lumMod val="50000"/>
                            <a:lumOff val="50000"/>
                            <a:alpha val="75000"/>
                          </a:schemeClr>
                        </a:gs>
                        <a:gs pos="50000">
                          <a:schemeClr val="bg1">
                            <a:lumMod val="50000"/>
                            <a:alpha val="75000"/>
                          </a:schemeClr>
                        </a:gs>
                        <a:gs pos="100000">
                          <a:schemeClr val="tx1">
                            <a:lumMod val="50000"/>
                            <a:lumOff val="50000"/>
                            <a:alpha val="75000"/>
                          </a:schemeClr>
                        </a:gs>
                      </a:gsLst>
                      <a:lin ang="10800000" scaled="1"/>
                      <a:tileRect/>
                    </a:gradFill>
                  </a:tcPr>
                </a:tc>
                <a:extLst>
                  <a:ext uri="{0D108BD9-81ED-4DB2-BD59-A6C34878D82A}">
                    <a16:rowId xmlns:a16="http://schemas.microsoft.com/office/drawing/2014/main" val="1410937527"/>
                  </a:ext>
                </a:extLst>
              </a:tr>
              <a:tr h="490116">
                <a:tc>
                  <a:txBody>
                    <a:bodyPr/>
                    <a:lstStyle/>
                    <a:p>
                      <a:pPr algn="ctr"/>
                      <a:r>
                        <a:rPr lang="en-US" sz="1800" dirty="0">
                          <a:solidFill>
                            <a:schemeClr val="bg1"/>
                          </a:solidFill>
                        </a:rPr>
                        <a:t>3</a:t>
                      </a:r>
                    </a:p>
                  </a:txBody>
                  <a:tcPr anchor="ctr">
                    <a:lnR w="28575"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gradFill flip="none" rotWithShape="1">
                      <a:gsLst>
                        <a:gs pos="0">
                          <a:schemeClr val="accent1">
                            <a:shade val="30000"/>
                            <a:satMod val="115000"/>
                            <a:alpha val="50000"/>
                          </a:schemeClr>
                        </a:gs>
                        <a:gs pos="50000">
                          <a:schemeClr val="accent1">
                            <a:shade val="67500"/>
                            <a:satMod val="115000"/>
                            <a:alpha val="50000"/>
                          </a:schemeClr>
                        </a:gs>
                        <a:gs pos="100000">
                          <a:schemeClr val="accent1">
                            <a:shade val="100000"/>
                            <a:satMod val="115000"/>
                            <a:alpha val="50000"/>
                          </a:schemeClr>
                        </a:gs>
                      </a:gsLst>
                      <a:path path="circle">
                        <a:fillToRect l="100000" b="100000"/>
                      </a:path>
                      <a:tileRect t="-100000" r="-100000"/>
                    </a:gradFill>
                  </a:tcPr>
                </a:tc>
                <a:tc>
                  <a:txBody>
                    <a:bodyPr/>
                    <a:lstStyle/>
                    <a:p>
                      <a:pPr algn="l"/>
                      <a:r>
                        <a:rPr lang="en-US" sz="1600" b="1" u="sng" dirty="0">
                          <a:solidFill>
                            <a:schemeClr val="bg1"/>
                          </a:solidFill>
                        </a:rPr>
                        <a:t>South Bend, IN (SOB)</a:t>
                      </a:r>
                      <a:r>
                        <a:rPr lang="en-US" sz="1600" b="0" u="none" dirty="0">
                          <a:solidFill>
                            <a:schemeClr val="bg1"/>
                          </a:solidFill>
                        </a:rPr>
                        <a:t> - 0.2986</a:t>
                      </a:r>
                    </a:p>
                  </a:txBody>
                  <a:tcPr anchor="ctr">
                    <a:lnL w="28575"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gradFill flip="none" rotWithShape="1">
                      <a:gsLst>
                        <a:gs pos="0">
                          <a:schemeClr val="tx1">
                            <a:lumMod val="50000"/>
                            <a:lumOff val="50000"/>
                            <a:alpha val="75000"/>
                          </a:schemeClr>
                        </a:gs>
                        <a:gs pos="50000">
                          <a:schemeClr val="bg1">
                            <a:lumMod val="50000"/>
                            <a:alpha val="75000"/>
                          </a:schemeClr>
                        </a:gs>
                        <a:gs pos="100000">
                          <a:schemeClr val="tx1">
                            <a:lumMod val="50000"/>
                            <a:lumOff val="50000"/>
                            <a:alpha val="75000"/>
                          </a:schemeClr>
                        </a:gs>
                      </a:gsLst>
                      <a:lin ang="10800000" scaled="1"/>
                      <a:tileRect/>
                    </a:gradFill>
                  </a:tcPr>
                </a:tc>
                <a:tc>
                  <a:txBody>
                    <a:bodyPr/>
                    <a:lstStyle/>
                    <a:p>
                      <a:pPr algn="l"/>
                      <a:r>
                        <a:rPr lang="en-US" sz="1600" b="1" u="sng" dirty="0">
                          <a:solidFill>
                            <a:schemeClr val="bg1"/>
                          </a:solidFill>
                        </a:rPr>
                        <a:t>Alexandria, VA</a:t>
                      </a:r>
                      <a:r>
                        <a:rPr lang="en-US" sz="1600" b="0" u="none" dirty="0">
                          <a:solidFill>
                            <a:schemeClr val="bg1"/>
                          </a:solidFill>
                        </a:rPr>
                        <a:t> - 0.0474</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gradFill flip="none" rotWithShape="1">
                      <a:gsLst>
                        <a:gs pos="0">
                          <a:schemeClr val="tx1">
                            <a:lumMod val="50000"/>
                            <a:lumOff val="50000"/>
                            <a:alpha val="75000"/>
                          </a:schemeClr>
                        </a:gs>
                        <a:gs pos="50000">
                          <a:schemeClr val="bg1">
                            <a:lumMod val="50000"/>
                            <a:alpha val="75000"/>
                          </a:schemeClr>
                        </a:gs>
                        <a:gs pos="100000">
                          <a:schemeClr val="tx1">
                            <a:lumMod val="50000"/>
                            <a:lumOff val="50000"/>
                            <a:alpha val="75000"/>
                          </a:schemeClr>
                        </a:gs>
                      </a:gsLst>
                      <a:lin ang="10800000" scaled="1"/>
                      <a:tileRect/>
                    </a:gradFill>
                  </a:tcPr>
                </a:tc>
                <a:tc>
                  <a:txBody>
                    <a:bodyPr/>
                    <a:lstStyle/>
                    <a:p>
                      <a:pPr algn="l"/>
                      <a:r>
                        <a:rPr lang="en-US" sz="1600" b="1" u="sng" dirty="0">
                          <a:solidFill>
                            <a:schemeClr val="bg1"/>
                          </a:solidFill>
                        </a:rPr>
                        <a:t>Anaheim, CA</a:t>
                      </a:r>
                      <a:r>
                        <a:rPr lang="en-US" sz="1600" b="0" u="none" dirty="0">
                          <a:solidFill>
                            <a:schemeClr val="bg1"/>
                          </a:solidFill>
                        </a:rPr>
                        <a:t> - 0.0003</a:t>
                      </a:r>
                    </a:p>
                  </a:txBody>
                  <a:tcPr anchor="ct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gradFill flip="none" rotWithShape="1">
                      <a:gsLst>
                        <a:gs pos="0">
                          <a:schemeClr val="tx1">
                            <a:lumMod val="50000"/>
                            <a:lumOff val="50000"/>
                            <a:alpha val="75000"/>
                          </a:schemeClr>
                        </a:gs>
                        <a:gs pos="50000">
                          <a:schemeClr val="bg1">
                            <a:lumMod val="50000"/>
                            <a:alpha val="75000"/>
                          </a:schemeClr>
                        </a:gs>
                        <a:gs pos="100000">
                          <a:schemeClr val="tx1">
                            <a:lumMod val="50000"/>
                            <a:lumOff val="50000"/>
                            <a:alpha val="75000"/>
                          </a:schemeClr>
                        </a:gs>
                      </a:gsLst>
                      <a:lin ang="10800000" scaled="1"/>
                      <a:tileRect/>
                    </a:gradFill>
                  </a:tcPr>
                </a:tc>
                <a:extLst>
                  <a:ext uri="{0D108BD9-81ED-4DB2-BD59-A6C34878D82A}">
                    <a16:rowId xmlns:a16="http://schemas.microsoft.com/office/drawing/2014/main" val="680357257"/>
                  </a:ext>
                </a:extLst>
              </a:tr>
              <a:tr h="490116">
                <a:tc>
                  <a:txBody>
                    <a:bodyPr/>
                    <a:lstStyle/>
                    <a:p>
                      <a:pPr algn="ctr"/>
                      <a:r>
                        <a:rPr lang="en-US" sz="1800" dirty="0">
                          <a:solidFill>
                            <a:schemeClr val="bg1"/>
                          </a:solidFill>
                        </a:rPr>
                        <a:t>4</a:t>
                      </a:r>
                    </a:p>
                  </a:txBody>
                  <a:tcPr anchor="ctr">
                    <a:lnR w="28575"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gradFill flip="none" rotWithShape="1">
                      <a:gsLst>
                        <a:gs pos="0">
                          <a:schemeClr val="accent1">
                            <a:shade val="30000"/>
                            <a:satMod val="115000"/>
                            <a:alpha val="50000"/>
                          </a:schemeClr>
                        </a:gs>
                        <a:gs pos="50000">
                          <a:schemeClr val="accent1">
                            <a:shade val="67500"/>
                            <a:satMod val="115000"/>
                            <a:alpha val="50000"/>
                          </a:schemeClr>
                        </a:gs>
                        <a:gs pos="100000">
                          <a:schemeClr val="accent1">
                            <a:shade val="100000"/>
                            <a:satMod val="115000"/>
                            <a:alpha val="50000"/>
                          </a:schemeClr>
                        </a:gs>
                      </a:gsLst>
                      <a:path path="circle">
                        <a:fillToRect l="100000" b="100000"/>
                      </a:path>
                      <a:tileRect t="-100000" r="-100000"/>
                    </a:gradFill>
                  </a:tcPr>
                </a:tc>
                <a:tc>
                  <a:txBody>
                    <a:bodyPr/>
                    <a:lstStyle/>
                    <a:p>
                      <a:pPr algn="l"/>
                      <a:r>
                        <a:rPr lang="en-US" sz="1600" b="1" u="sng" dirty="0">
                          <a:solidFill>
                            <a:schemeClr val="bg1"/>
                          </a:solidFill>
                        </a:rPr>
                        <a:t>Elkhart, IN (EKH)</a:t>
                      </a:r>
                      <a:r>
                        <a:rPr lang="en-US" sz="1600" b="0" u="none" dirty="0">
                          <a:solidFill>
                            <a:schemeClr val="bg1"/>
                          </a:solidFill>
                        </a:rPr>
                        <a:t> - 0.2973</a:t>
                      </a:r>
                    </a:p>
                  </a:txBody>
                  <a:tcPr anchor="ctr">
                    <a:lnL w="28575"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gradFill flip="none" rotWithShape="1">
                      <a:gsLst>
                        <a:gs pos="0">
                          <a:schemeClr val="tx1">
                            <a:lumMod val="50000"/>
                            <a:lumOff val="50000"/>
                            <a:alpha val="75000"/>
                          </a:schemeClr>
                        </a:gs>
                        <a:gs pos="50000">
                          <a:schemeClr val="bg1">
                            <a:lumMod val="50000"/>
                            <a:alpha val="75000"/>
                          </a:schemeClr>
                        </a:gs>
                        <a:gs pos="100000">
                          <a:schemeClr val="tx1">
                            <a:lumMod val="50000"/>
                            <a:lumOff val="50000"/>
                            <a:alpha val="75000"/>
                          </a:schemeClr>
                        </a:gs>
                      </a:gsLst>
                      <a:lin ang="10800000" scaled="1"/>
                      <a:tileRect/>
                    </a:gradFill>
                  </a:tcPr>
                </a:tc>
                <a:tc>
                  <a:txBody>
                    <a:bodyPr/>
                    <a:lstStyle/>
                    <a:p>
                      <a:pPr algn="l"/>
                      <a:r>
                        <a:rPr lang="en-US" sz="1600" b="1" u="sng" dirty="0">
                          <a:solidFill>
                            <a:schemeClr val="bg1"/>
                          </a:solidFill>
                        </a:rPr>
                        <a:t>Indianapolis, IN</a:t>
                      </a:r>
                      <a:r>
                        <a:rPr lang="en-US" sz="1600" b="0" u="none" dirty="0">
                          <a:solidFill>
                            <a:schemeClr val="bg1"/>
                          </a:solidFill>
                        </a:rPr>
                        <a:t> - 0.0406</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gradFill flip="none" rotWithShape="1">
                      <a:gsLst>
                        <a:gs pos="0">
                          <a:schemeClr val="tx1">
                            <a:lumMod val="50000"/>
                            <a:lumOff val="50000"/>
                            <a:alpha val="75000"/>
                          </a:schemeClr>
                        </a:gs>
                        <a:gs pos="50000">
                          <a:schemeClr val="bg1">
                            <a:lumMod val="50000"/>
                            <a:alpha val="75000"/>
                          </a:schemeClr>
                        </a:gs>
                        <a:gs pos="100000">
                          <a:schemeClr val="tx1">
                            <a:lumMod val="50000"/>
                            <a:lumOff val="50000"/>
                            <a:alpha val="75000"/>
                          </a:schemeClr>
                        </a:gs>
                      </a:gsLst>
                      <a:lin ang="10800000" scaled="1"/>
                      <a:tileRect/>
                    </a:gradFill>
                  </a:tcPr>
                </a:tc>
                <a:tc>
                  <a:txBody>
                    <a:bodyPr/>
                    <a:lstStyle/>
                    <a:p>
                      <a:pPr algn="l"/>
                      <a:r>
                        <a:rPr lang="en-US" sz="1600" b="1" u="sng" dirty="0">
                          <a:solidFill>
                            <a:schemeClr val="bg1"/>
                          </a:solidFill>
                        </a:rPr>
                        <a:t>Riverside, CA</a:t>
                      </a:r>
                      <a:r>
                        <a:rPr lang="en-US" sz="1600" b="0" u="none" dirty="0">
                          <a:solidFill>
                            <a:schemeClr val="bg1"/>
                          </a:solidFill>
                        </a:rPr>
                        <a:t> - 0.0003</a:t>
                      </a:r>
                    </a:p>
                  </a:txBody>
                  <a:tcPr anchor="ct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gradFill flip="none" rotWithShape="1">
                      <a:gsLst>
                        <a:gs pos="0">
                          <a:schemeClr val="tx1">
                            <a:lumMod val="50000"/>
                            <a:lumOff val="50000"/>
                            <a:alpha val="75000"/>
                          </a:schemeClr>
                        </a:gs>
                        <a:gs pos="50000">
                          <a:schemeClr val="bg1">
                            <a:lumMod val="50000"/>
                            <a:alpha val="75000"/>
                          </a:schemeClr>
                        </a:gs>
                        <a:gs pos="100000">
                          <a:schemeClr val="tx1">
                            <a:lumMod val="50000"/>
                            <a:lumOff val="50000"/>
                            <a:alpha val="75000"/>
                          </a:schemeClr>
                        </a:gs>
                      </a:gsLst>
                      <a:lin ang="10800000" scaled="1"/>
                      <a:tileRect/>
                    </a:gradFill>
                  </a:tcPr>
                </a:tc>
                <a:extLst>
                  <a:ext uri="{0D108BD9-81ED-4DB2-BD59-A6C34878D82A}">
                    <a16:rowId xmlns:a16="http://schemas.microsoft.com/office/drawing/2014/main" val="3570688199"/>
                  </a:ext>
                </a:extLst>
              </a:tr>
              <a:tr h="490116">
                <a:tc>
                  <a:txBody>
                    <a:bodyPr/>
                    <a:lstStyle/>
                    <a:p>
                      <a:pPr algn="ctr"/>
                      <a:r>
                        <a:rPr lang="en-US" sz="1800" dirty="0">
                          <a:solidFill>
                            <a:schemeClr val="bg1"/>
                          </a:solidFill>
                        </a:rPr>
                        <a:t>5</a:t>
                      </a:r>
                    </a:p>
                  </a:txBody>
                  <a:tcPr anchor="ctr">
                    <a:lnR w="28575"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gradFill flip="none" rotWithShape="1">
                      <a:gsLst>
                        <a:gs pos="0">
                          <a:schemeClr val="accent1">
                            <a:shade val="30000"/>
                            <a:satMod val="115000"/>
                            <a:alpha val="50000"/>
                          </a:schemeClr>
                        </a:gs>
                        <a:gs pos="50000">
                          <a:schemeClr val="accent1">
                            <a:shade val="67500"/>
                            <a:satMod val="115000"/>
                            <a:alpha val="50000"/>
                          </a:schemeClr>
                        </a:gs>
                        <a:gs pos="100000">
                          <a:schemeClr val="accent1">
                            <a:shade val="100000"/>
                            <a:satMod val="115000"/>
                            <a:alpha val="50000"/>
                          </a:schemeClr>
                        </a:gs>
                      </a:gsLst>
                      <a:path path="circle">
                        <a:fillToRect l="100000" b="100000"/>
                      </a:path>
                      <a:tileRect t="-100000" r="-100000"/>
                    </a:gradFill>
                  </a:tcPr>
                </a:tc>
                <a:tc>
                  <a:txBody>
                    <a:bodyPr/>
                    <a:lstStyle/>
                    <a:p>
                      <a:pPr algn="l"/>
                      <a:r>
                        <a:rPr lang="en-US" sz="1600" b="1" u="sng" dirty="0">
                          <a:solidFill>
                            <a:schemeClr val="bg1"/>
                          </a:solidFill>
                        </a:rPr>
                        <a:t>Waterloo, IN (WTI)</a:t>
                      </a:r>
                      <a:r>
                        <a:rPr lang="en-US" sz="1600" b="0" u="none" dirty="0">
                          <a:solidFill>
                            <a:schemeClr val="bg1"/>
                          </a:solidFill>
                        </a:rPr>
                        <a:t> - 0.2965</a:t>
                      </a:r>
                    </a:p>
                  </a:txBody>
                  <a:tcPr anchor="ctr">
                    <a:lnL w="28575"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gradFill flip="none" rotWithShape="1">
                      <a:gsLst>
                        <a:gs pos="0">
                          <a:schemeClr val="tx1">
                            <a:lumMod val="50000"/>
                            <a:lumOff val="50000"/>
                            <a:alpha val="75000"/>
                          </a:schemeClr>
                        </a:gs>
                        <a:gs pos="50000">
                          <a:schemeClr val="bg1">
                            <a:lumMod val="50000"/>
                            <a:alpha val="75000"/>
                          </a:schemeClr>
                        </a:gs>
                        <a:gs pos="100000">
                          <a:schemeClr val="tx1">
                            <a:lumMod val="50000"/>
                            <a:lumOff val="50000"/>
                            <a:alpha val="75000"/>
                          </a:schemeClr>
                        </a:gs>
                      </a:gsLst>
                      <a:lin ang="10800000" scaled="1"/>
                      <a:tileRect/>
                    </a:gradFill>
                  </a:tcPr>
                </a:tc>
                <a:tc>
                  <a:txBody>
                    <a:bodyPr/>
                    <a:lstStyle/>
                    <a:p>
                      <a:pPr algn="l"/>
                      <a:r>
                        <a:rPr lang="en-US" sz="1600" b="1" u="sng" dirty="0">
                          <a:solidFill>
                            <a:schemeClr val="bg1"/>
                          </a:solidFill>
                        </a:rPr>
                        <a:t>Greensboro, NC</a:t>
                      </a:r>
                      <a:r>
                        <a:rPr lang="en-US" sz="1600" b="0" u="none" dirty="0">
                          <a:solidFill>
                            <a:schemeClr val="bg1"/>
                          </a:solidFill>
                        </a:rPr>
                        <a:t> - 0.0400</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gradFill flip="none" rotWithShape="1">
                      <a:gsLst>
                        <a:gs pos="0">
                          <a:schemeClr val="tx1">
                            <a:lumMod val="50000"/>
                            <a:lumOff val="50000"/>
                            <a:alpha val="75000"/>
                          </a:schemeClr>
                        </a:gs>
                        <a:gs pos="50000">
                          <a:schemeClr val="bg1">
                            <a:lumMod val="50000"/>
                            <a:alpha val="75000"/>
                          </a:schemeClr>
                        </a:gs>
                        <a:gs pos="100000">
                          <a:schemeClr val="tx1">
                            <a:lumMod val="50000"/>
                            <a:lumOff val="50000"/>
                            <a:alpha val="75000"/>
                          </a:schemeClr>
                        </a:gs>
                      </a:gsLst>
                      <a:lin ang="10800000" scaled="1"/>
                      <a:tileRect/>
                    </a:gradFill>
                  </a:tcPr>
                </a:tc>
                <a:tc>
                  <a:txBody>
                    <a:bodyPr/>
                    <a:lstStyle/>
                    <a:p>
                      <a:pPr algn="l"/>
                      <a:r>
                        <a:rPr lang="en-US" sz="1600" b="1" u="sng" dirty="0">
                          <a:solidFill>
                            <a:schemeClr val="bg1"/>
                          </a:solidFill>
                        </a:rPr>
                        <a:t>Oakland, CA</a:t>
                      </a:r>
                      <a:r>
                        <a:rPr lang="en-US" sz="1600" b="0" u="none" dirty="0">
                          <a:solidFill>
                            <a:schemeClr val="bg1"/>
                          </a:solidFill>
                        </a:rPr>
                        <a:t> 0.0002</a:t>
                      </a:r>
                    </a:p>
                  </a:txBody>
                  <a:tcPr anchor="ct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gradFill flip="none" rotWithShape="1">
                      <a:gsLst>
                        <a:gs pos="0">
                          <a:schemeClr val="tx1">
                            <a:lumMod val="50000"/>
                            <a:lumOff val="50000"/>
                            <a:alpha val="75000"/>
                          </a:schemeClr>
                        </a:gs>
                        <a:gs pos="50000">
                          <a:schemeClr val="bg1">
                            <a:lumMod val="50000"/>
                            <a:alpha val="75000"/>
                          </a:schemeClr>
                        </a:gs>
                        <a:gs pos="100000">
                          <a:schemeClr val="tx1">
                            <a:lumMod val="50000"/>
                            <a:lumOff val="50000"/>
                            <a:alpha val="75000"/>
                          </a:schemeClr>
                        </a:gs>
                      </a:gsLst>
                      <a:lin ang="10800000" scaled="1"/>
                      <a:tileRect/>
                    </a:gradFill>
                  </a:tcPr>
                </a:tc>
                <a:extLst>
                  <a:ext uri="{0D108BD9-81ED-4DB2-BD59-A6C34878D82A}">
                    <a16:rowId xmlns:a16="http://schemas.microsoft.com/office/drawing/2014/main" val="3690595735"/>
                  </a:ext>
                </a:extLst>
              </a:tr>
              <a:tr h="490116">
                <a:tc>
                  <a:txBody>
                    <a:bodyPr/>
                    <a:lstStyle/>
                    <a:p>
                      <a:pPr algn="ctr"/>
                      <a:r>
                        <a:rPr lang="en-US" sz="1800" dirty="0">
                          <a:solidFill>
                            <a:schemeClr val="bg1"/>
                          </a:solidFill>
                        </a:rPr>
                        <a:t>6</a:t>
                      </a:r>
                    </a:p>
                  </a:txBody>
                  <a:tcPr anchor="ctr">
                    <a:lnR w="28575"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gradFill flip="none" rotWithShape="1">
                      <a:gsLst>
                        <a:gs pos="0">
                          <a:schemeClr val="accent1">
                            <a:shade val="30000"/>
                            <a:satMod val="115000"/>
                            <a:alpha val="50000"/>
                          </a:schemeClr>
                        </a:gs>
                        <a:gs pos="50000">
                          <a:schemeClr val="accent1">
                            <a:shade val="67500"/>
                            <a:satMod val="115000"/>
                            <a:alpha val="50000"/>
                          </a:schemeClr>
                        </a:gs>
                        <a:gs pos="100000">
                          <a:schemeClr val="accent1">
                            <a:shade val="100000"/>
                            <a:satMod val="115000"/>
                            <a:alpha val="50000"/>
                          </a:schemeClr>
                        </a:gs>
                      </a:gsLst>
                      <a:path path="circle">
                        <a:fillToRect l="100000" b="100000"/>
                      </a:path>
                      <a:tileRect t="-100000" r="-100000"/>
                    </a:gradFill>
                  </a:tcPr>
                </a:tc>
                <a:tc>
                  <a:txBody>
                    <a:bodyPr/>
                    <a:lstStyle/>
                    <a:p>
                      <a:pPr algn="l"/>
                      <a:r>
                        <a:rPr lang="en-US" sz="1600" b="1" u="sng" dirty="0">
                          <a:solidFill>
                            <a:schemeClr val="bg1"/>
                          </a:solidFill>
                        </a:rPr>
                        <a:t>Toledo, OH (TOL)</a:t>
                      </a:r>
                      <a:r>
                        <a:rPr lang="en-US" sz="1600" b="0" u="none" dirty="0">
                          <a:solidFill>
                            <a:schemeClr val="bg1"/>
                          </a:solidFill>
                        </a:rPr>
                        <a:t> - 0.2947</a:t>
                      </a:r>
                    </a:p>
                  </a:txBody>
                  <a:tcPr anchor="ctr">
                    <a:lnL w="28575"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gradFill flip="none" rotWithShape="1">
                      <a:gsLst>
                        <a:gs pos="0">
                          <a:schemeClr val="tx1">
                            <a:lumMod val="50000"/>
                            <a:lumOff val="50000"/>
                            <a:alpha val="75000"/>
                          </a:schemeClr>
                        </a:gs>
                        <a:gs pos="50000">
                          <a:schemeClr val="bg1">
                            <a:lumMod val="50000"/>
                            <a:alpha val="75000"/>
                          </a:schemeClr>
                        </a:gs>
                        <a:gs pos="100000">
                          <a:schemeClr val="tx1">
                            <a:lumMod val="50000"/>
                            <a:lumOff val="50000"/>
                            <a:alpha val="75000"/>
                          </a:schemeClr>
                        </a:gs>
                      </a:gsLst>
                      <a:lin ang="10800000" scaled="1"/>
                      <a:tileRect/>
                    </a:gradFill>
                  </a:tcPr>
                </a:tc>
                <a:tc>
                  <a:txBody>
                    <a:bodyPr/>
                    <a:lstStyle/>
                    <a:p>
                      <a:pPr algn="l"/>
                      <a:r>
                        <a:rPr lang="en-US" sz="1600" b="1" u="sng" dirty="0">
                          <a:solidFill>
                            <a:schemeClr val="bg1"/>
                          </a:solidFill>
                        </a:rPr>
                        <a:t>Greensboro, NC</a:t>
                      </a:r>
                      <a:r>
                        <a:rPr lang="en-US" sz="1600" b="0" u="none" dirty="0">
                          <a:solidFill>
                            <a:schemeClr val="bg1"/>
                          </a:solidFill>
                        </a:rPr>
                        <a:t> - 0.0400</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gradFill flip="none" rotWithShape="1">
                      <a:gsLst>
                        <a:gs pos="0">
                          <a:schemeClr val="tx1">
                            <a:lumMod val="50000"/>
                            <a:lumOff val="50000"/>
                            <a:alpha val="75000"/>
                          </a:schemeClr>
                        </a:gs>
                        <a:gs pos="50000">
                          <a:schemeClr val="bg1">
                            <a:lumMod val="50000"/>
                            <a:alpha val="75000"/>
                          </a:schemeClr>
                        </a:gs>
                        <a:gs pos="100000">
                          <a:schemeClr val="tx1">
                            <a:lumMod val="50000"/>
                            <a:lumOff val="50000"/>
                            <a:alpha val="75000"/>
                          </a:schemeClr>
                        </a:gs>
                      </a:gsLst>
                      <a:lin ang="10800000" scaled="1"/>
                      <a:tileRect/>
                    </a:gradFill>
                  </a:tcPr>
                </a:tc>
                <a:tc>
                  <a:txBody>
                    <a:bodyPr/>
                    <a:lstStyle/>
                    <a:p>
                      <a:pPr algn="l"/>
                      <a:r>
                        <a:rPr lang="en-US" sz="1600" b="1" u="sng" dirty="0">
                          <a:solidFill>
                            <a:schemeClr val="bg1"/>
                          </a:solidFill>
                        </a:rPr>
                        <a:t>Santa Ana, CA</a:t>
                      </a:r>
                      <a:r>
                        <a:rPr lang="en-US" sz="1600" b="0" u="none" dirty="0">
                          <a:solidFill>
                            <a:schemeClr val="bg1"/>
                          </a:solidFill>
                        </a:rPr>
                        <a:t> - 0.0002</a:t>
                      </a:r>
                    </a:p>
                  </a:txBody>
                  <a:tcPr anchor="ct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gradFill flip="none" rotWithShape="1">
                      <a:gsLst>
                        <a:gs pos="0">
                          <a:schemeClr val="tx1">
                            <a:lumMod val="50000"/>
                            <a:lumOff val="50000"/>
                            <a:alpha val="75000"/>
                          </a:schemeClr>
                        </a:gs>
                        <a:gs pos="50000">
                          <a:schemeClr val="bg1">
                            <a:lumMod val="50000"/>
                            <a:alpha val="75000"/>
                          </a:schemeClr>
                        </a:gs>
                        <a:gs pos="100000">
                          <a:schemeClr val="tx1">
                            <a:lumMod val="50000"/>
                            <a:lumOff val="50000"/>
                            <a:alpha val="75000"/>
                          </a:schemeClr>
                        </a:gs>
                      </a:gsLst>
                      <a:lin ang="10800000" scaled="1"/>
                      <a:tileRect/>
                    </a:gradFill>
                  </a:tcPr>
                </a:tc>
                <a:extLst>
                  <a:ext uri="{0D108BD9-81ED-4DB2-BD59-A6C34878D82A}">
                    <a16:rowId xmlns:a16="http://schemas.microsoft.com/office/drawing/2014/main" val="312708477"/>
                  </a:ext>
                </a:extLst>
              </a:tr>
              <a:tr h="490116">
                <a:tc>
                  <a:txBody>
                    <a:bodyPr/>
                    <a:lstStyle/>
                    <a:p>
                      <a:pPr algn="ctr"/>
                      <a:r>
                        <a:rPr lang="en-US" sz="1800" dirty="0">
                          <a:solidFill>
                            <a:schemeClr val="bg1"/>
                          </a:solidFill>
                        </a:rPr>
                        <a:t>7</a:t>
                      </a:r>
                    </a:p>
                  </a:txBody>
                  <a:tcPr anchor="ctr">
                    <a:lnR w="28575"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gradFill flip="none" rotWithShape="1">
                      <a:gsLst>
                        <a:gs pos="0">
                          <a:schemeClr val="accent1">
                            <a:shade val="30000"/>
                            <a:satMod val="115000"/>
                            <a:alpha val="50000"/>
                          </a:schemeClr>
                        </a:gs>
                        <a:gs pos="50000">
                          <a:schemeClr val="accent1">
                            <a:shade val="67500"/>
                            <a:satMod val="115000"/>
                            <a:alpha val="50000"/>
                          </a:schemeClr>
                        </a:gs>
                        <a:gs pos="100000">
                          <a:schemeClr val="accent1">
                            <a:shade val="100000"/>
                            <a:satMod val="115000"/>
                            <a:alpha val="50000"/>
                          </a:schemeClr>
                        </a:gs>
                      </a:gsLst>
                      <a:path path="circle">
                        <a:fillToRect l="100000" b="100000"/>
                      </a:path>
                      <a:tileRect t="-100000" r="-100000"/>
                    </a:gradFill>
                  </a:tcPr>
                </a:tc>
                <a:tc>
                  <a:txBody>
                    <a:bodyPr/>
                    <a:lstStyle/>
                    <a:p>
                      <a:pPr algn="l"/>
                      <a:r>
                        <a:rPr lang="en-US" sz="1600" b="1" u="sng" dirty="0">
                          <a:solidFill>
                            <a:schemeClr val="bg1"/>
                          </a:solidFill>
                        </a:rPr>
                        <a:t>Sandusky, OH (SKY)</a:t>
                      </a:r>
                      <a:r>
                        <a:rPr lang="en-US" sz="1600" b="0" u="none" dirty="0">
                          <a:solidFill>
                            <a:schemeClr val="bg1"/>
                          </a:solidFill>
                        </a:rPr>
                        <a:t> - 0.2939</a:t>
                      </a:r>
                    </a:p>
                  </a:txBody>
                  <a:tcPr anchor="ctr">
                    <a:lnL w="28575"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gradFill flip="none" rotWithShape="1">
                      <a:gsLst>
                        <a:gs pos="0">
                          <a:schemeClr val="tx1">
                            <a:lumMod val="50000"/>
                            <a:lumOff val="50000"/>
                            <a:alpha val="75000"/>
                          </a:schemeClr>
                        </a:gs>
                        <a:gs pos="50000">
                          <a:schemeClr val="bg1">
                            <a:lumMod val="50000"/>
                            <a:alpha val="75000"/>
                          </a:schemeClr>
                        </a:gs>
                        <a:gs pos="100000">
                          <a:schemeClr val="tx1">
                            <a:lumMod val="50000"/>
                            <a:lumOff val="50000"/>
                            <a:alpha val="75000"/>
                          </a:schemeClr>
                        </a:gs>
                      </a:gsLst>
                      <a:lin ang="10800000" scaled="1"/>
                      <a:tileRect/>
                    </a:gradFill>
                  </a:tcPr>
                </a:tc>
                <a:tc>
                  <a:txBody>
                    <a:bodyPr/>
                    <a:lstStyle/>
                    <a:p>
                      <a:pPr algn="l"/>
                      <a:r>
                        <a:rPr lang="en-US" sz="1600" b="1" u="sng" dirty="0">
                          <a:solidFill>
                            <a:schemeClr val="bg1"/>
                          </a:solidFill>
                        </a:rPr>
                        <a:t>Omaha, NE</a:t>
                      </a:r>
                      <a:r>
                        <a:rPr lang="en-US" sz="1600" b="0" u="none" dirty="0">
                          <a:solidFill>
                            <a:schemeClr val="bg1"/>
                          </a:solidFill>
                        </a:rPr>
                        <a:t> - 0.0348</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gradFill flip="none" rotWithShape="1">
                      <a:gsLst>
                        <a:gs pos="0">
                          <a:schemeClr val="tx1">
                            <a:lumMod val="50000"/>
                            <a:lumOff val="50000"/>
                            <a:alpha val="75000"/>
                          </a:schemeClr>
                        </a:gs>
                        <a:gs pos="50000">
                          <a:schemeClr val="bg1">
                            <a:lumMod val="50000"/>
                            <a:alpha val="75000"/>
                          </a:schemeClr>
                        </a:gs>
                        <a:gs pos="100000">
                          <a:schemeClr val="tx1">
                            <a:lumMod val="50000"/>
                            <a:lumOff val="50000"/>
                            <a:alpha val="75000"/>
                          </a:schemeClr>
                        </a:gs>
                      </a:gsLst>
                      <a:lin ang="10800000" scaled="1"/>
                      <a:tileRect/>
                    </a:gradFill>
                  </a:tcPr>
                </a:tc>
                <a:tc>
                  <a:txBody>
                    <a:bodyPr/>
                    <a:lstStyle/>
                    <a:p>
                      <a:pPr algn="l"/>
                      <a:r>
                        <a:rPr lang="en-US" sz="1600" b="1" u="sng" dirty="0">
                          <a:solidFill>
                            <a:schemeClr val="bg1"/>
                          </a:solidFill>
                        </a:rPr>
                        <a:t>San Bernardino, CA</a:t>
                      </a:r>
                      <a:r>
                        <a:rPr lang="en-US" sz="1600" b="0" u="none" dirty="0">
                          <a:solidFill>
                            <a:schemeClr val="bg1"/>
                          </a:solidFill>
                        </a:rPr>
                        <a:t> - 0.0002</a:t>
                      </a:r>
                    </a:p>
                  </a:txBody>
                  <a:tcPr anchor="ct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gradFill flip="none" rotWithShape="1">
                      <a:gsLst>
                        <a:gs pos="0">
                          <a:schemeClr val="tx1">
                            <a:lumMod val="50000"/>
                            <a:lumOff val="50000"/>
                            <a:alpha val="75000"/>
                          </a:schemeClr>
                        </a:gs>
                        <a:gs pos="50000">
                          <a:schemeClr val="bg1">
                            <a:lumMod val="50000"/>
                            <a:alpha val="75000"/>
                          </a:schemeClr>
                        </a:gs>
                        <a:gs pos="100000">
                          <a:schemeClr val="tx1">
                            <a:lumMod val="50000"/>
                            <a:lumOff val="50000"/>
                            <a:alpha val="75000"/>
                          </a:schemeClr>
                        </a:gs>
                      </a:gsLst>
                      <a:lin ang="10800000" scaled="1"/>
                      <a:tileRect/>
                    </a:gradFill>
                  </a:tcPr>
                </a:tc>
                <a:extLst>
                  <a:ext uri="{0D108BD9-81ED-4DB2-BD59-A6C34878D82A}">
                    <a16:rowId xmlns:a16="http://schemas.microsoft.com/office/drawing/2014/main" val="2733469312"/>
                  </a:ext>
                </a:extLst>
              </a:tr>
              <a:tr h="490116">
                <a:tc>
                  <a:txBody>
                    <a:bodyPr/>
                    <a:lstStyle/>
                    <a:p>
                      <a:pPr algn="ctr"/>
                      <a:r>
                        <a:rPr lang="en-US" sz="1800" dirty="0">
                          <a:solidFill>
                            <a:schemeClr val="bg1"/>
                          </a:solidFill>
                        </a:rPr>
                        <a:t>8</a:t>
                      </a:r>
                    </a:p>
                  </a:txBody>
                  <a:tcPr anchor="ctr">
                    <a:lnR w="28575"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gradFill flip="none" rotWithShape="1">
                      <a:gsLst>
                        <a:gs pos="0">
                          <a:schemeClr val="accent1">
                            <a:shade val="30000"/>
                            <a:satMod val="115000"/>
                            <a:alpha val="50000"/>
                          </a:schemeClr>
                        </a:gs>
                        <a:gs pos="50000">
                          <a:schemeClr val="accent1">
                            <a:shade val="67500"/>
                            <a:satMod val="115000"/>
                            <a:alpha val="50000"/>
                          </a:schemeClr>
                        </a:gs>
                        <a:gs pos="100000">
                          <a:schemeClr val="accent1">
                            <a:shade val="100000"/>
                            <a:satMod val="115000"/>
                            <a:alpha val="50000"/>
                          </a:schemeClr>
                        </a:gs>
                      </a:gsLst>
                      <a:path path="circle">
                        <a:fillToRect l="100000" b="100000"/>
                      </a:path>
                      <a:tileRect t="-100000" r="-100000"/>
                    </a:gradFill>
                  </a:tcPr>
                </a:tc>
                <a:tc>
                  <a:txBody>
                    <a:bodyPr/>
                    <a:lstStyle/>
                    <a:p>
                      <a:pPr algn="l"/>
                      <a:r>
                        <a:rPr lang="en-US" sz="1600" b="1" u="sng" dirty="0">
                          <a:solidFill>
                            <a:schemeClr val="bg1"/>
                          </a:solidFill>
                        </a:rPr>
                        <a:t>Elyria, OH (ELY)</a:t>
                      </a:r>
                      <a:r>
                        <a:rPr lang="en-US" sz="1600" b="0" u="none" dirty="0">
                          <a:solidFill>
                            <a:schemeClr val="bg1"/>
                          </a:solidFill>
                        </a:rPr>
                        <a:t> - 0.2930</a:t>
                      </a:r>
                    </a:p>
                  </a:txBody>
                  <a:tcPr anchor="ctr">
                    <a:lnL w="28575"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gradFill flip="none" rotWithShape="1">
                      <a:gsLst>
                        <a:gs pos="0">
                          <a:schemeClr val="tx1">
                            <a:lumMod val="50000"/>
                            <a:lumOff val="50000"/>
                            <a:alpha val="75000"/>
                          </a:schemeClr>
                        </a:gs>
                        <a:gs pos="50000">
                          <a:schemeClr val="bg1">
                            <a:lumMod val="50000"/>
                            <a:alpha val="75000"/>
                          </a:schemeClr>
                        </a:gs>
                        <a:gs pos="100000">
                          <a:schemeClr val="tx1">
                            <a:lumMod val="50000"/>
                            <a:lumOff val="50000"/>
                            <a:alpha val="75000"/>
                          </a:schemeClr>
                        </a:gs>
                      </a:gsLst>
                      <a:lin ang="10800000" scaled="1"/>
                      <a:tileRect/>
                    </a:gradFill>
                  </a:tcPr>
                </a:tc>
                <a:tc>
                  <a:txBody>
                    <a:bodyPr/>
                    <a:lstStyle/>
                    <a:p>
                      <a:pPr algn="l"/>
                      <a:r>
                        <a:rPr lang="en-US" sz="1600" b="1" u="sng" dirty="0">
                          <a:solidFill>
                            <a:schemeClr val="bg1"/>
                          </a:solidFill>
                        </a:rPr>
                        <a:t>Cleveland, OH</a:t>
                      </a:r>
                      <a:r>
                        <a:rPr lang="en-US" sz="1600" b="0" u="none" dirty="0">
                          <a:solidFill>
                            <a:schemeClr val="bg1"/>
                          </a:solidFill>
                        </a:rPr>
                        <a:t> - 0.0335</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gradFill flip="none" rotWithShape="1">
                      <a:gsLst>
                        <a:gs pos="0">
                          <a:schemeClr val="tx1">
                            <a:lumMod val="50000"/>
                            <a:lumOff val="50000"/>
                            <a:alpha val="75000"/>
                          </a:schemeClr>
                        </a:gs>
                        <a:gs pos="50000">
                          <a:schemeClr val="bg1">
                            <a:lumMod val="50000"/>
                            <a:alpha val="75000"/>
                          </a:schemeClr>
                        </a:gs>
                        <a:gs pos="100000">
                          <a:schemeClr val="tx1">
                            <a:lumMod val="50000"/>
                            <a:lumOff val="50000"/>
                            <a:alpha val="75000"/>
                          </a:schemeClr>
                        </a:gs>
                      </a:gsLst>
                      <a:lin ang="10800000" scaled="1"/>
                      <a:tileRect/>
                    </a:gradFill>
                  </a:tcPr>
                </a:tc>
                <a:tc>
                  <a:txBody>
                    <a:bodyPr/>
                    <a:lstStyle/>
                    <a:p>
                      <a:pPr algn="l"/>
                      <a:r>
                        <a:rPr lang="en-US" sz="1600" b="1" u="sng" dirty="0">
                          <a:solidFill>
                            <a:schemeClr val="bg1"/>
                          </a:solidFill>
                        </a:rPr>
                        <a:t>Pomona, CA</a:t>
                      </a:r>
                      <a:r>
                        <a:rPr lang="en-US" sz="1600" b="0" u="none" dirty="0">
                          <a:solidFill>
                            <a:schemeClr val="bg1"/>
                          </a:solidFill>
                        </a:rPr>
                        <a:t> - 0.0002</a:t>
                      </a:r>
                    </a:p>
                  </a:txBody>
                  <a:tcPr anchor="ct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gradFill flip="none" rotWithShape="1">
                      <a:gsLst>
                        <a:gs pos="0">
                          <a:schemeClr val="tx1">
                            <a:lumMod val="50000"/>
                            <a:lumOff val="50000"/>
                            <a:alpha val="75000"/>
                          </a:schemeClr>
                        </a:gs>
                        <a:gs pos="50000">
                          <a:schemeClr val="bg1">
                            <a:lumMod val="50000"/>
                            <a:alpha val="75000"/>
                          </a:schemeClr>
                        </a:gs>
                        <a:gs pos="100000">
                          <a:schemeClr val="tx1">
                            <a:lumMod val="50000"/>
                            <a:lumOff val="50000"/>
                            <a:alpha val="75000"/>
                          </a:schemeClr>
                        </a:gs>
                      </a:gsLst>
                      <a:lin ang="10800000" scaled="1"/>
                      <a:tileRect/>
                    </a:gradFill>
                  </a:tcPr>
                </a:tc>
                <a:extLst>
                  <a:ext uri="{0D108BD9-81ED-4DB2-BD59-A6C34878D82A}">
                    <a16:rowId xmlns:a16="http://schemas.microsoft.com/office/drawing/2014/main" val="3519995623"/>
                  </a:ext>
                </a:extLst>
              </a:tr>
              <a:tr h="490116">
                <a:tc>
                  <a:txBody>
                    <a:bodyPr/>
                    <a:lstStyle/>
                    <a:p>
                      <a:pPr algn="ctr"/>
                      <a:r>
                        <a:rPr lang="en-US" sz="1800" dirty="0">
                          <a:solidFill>
                            <a:schemeClr val="bg1"/>
                          </a:solidFill>
                        </a:rPr>
                        <a:t>9</a:t>
                      </a:r>
                    </a:p>
                  </a:txBody>
                  <a:tcPr anchor="ctr">
                    <a:lnR w="28575"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gradFill flip="none" rotWithShape="1">
                      <a:gsLst>
                        <a:gs pos="0">
                          <a:schemeClr val="accent1">
                            <a:shade val="30000"/>
                            <a:satMod val="115000"/>
                            <a:alpha val="50000"/>
                          </a:schemeClr>
                        </a:gs>
                        <a:gs pos="50000">
                          <a:schemeClr val="accent1">
                            <a:shade val="67500"/>
                            <a:satMod val="115000"/>
                            <a:alpha val="50000"/>
                          </a:schemeClr>
                        </a:gs>
                        <a:gs pos="100000">
                          <a:schemeClr val="accent1">
                            <a:shade val="100000"/>
                            <a:satMod val="115000"/>
                            <a:alpha val="50000"/>
                          </a:schemeClr>
                        </a:gs>
                      </a:gsLst>
                      <a:path path="circle">
                        <a:fillToRect l="100000" b="100000"/>
                      </a:path>
                      <a:tileRect t="-100000" r="-100000"/>
                    </a:gradFill>
                  </a:tcPr>
                </a:tc>
                <a:tc>
                  <a:txBody>
                    <a:bodyPr/>
                    <a:lstStyle/>
                    <a:p>
                      <a:pPr algn="l"/>
                      <a:r>
                        <a:rPr lang="en-US" sz="1600" b="1" u="sng" dirty="0">
                          <a:solidFill>
                            <a:schemeClr val="bg1"/>
                          </a:solidFill>
                        </a:rPr>
                        <a:t>Sacramento, CA - Sacramento Valley Station (SAC)</a:t>
                      </a:r>
                      <a:r>
                        <a:rPr lang="en-US" sz="1600" b="0" u="none" dirty="0">
                          <a:solidFill>
                            <a:schemeClr val="bg1"/>
                          </a:solidFill>
                        </a:rPr>
                        <a:t> - 0.2827</a:t>
                      </a:r>
                    </a:p>
                  </a:txBody>
                  <a:tcPr anchor="ctr">
                    <a:lnL w="28575"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gradFill flip="none" rotWithShape="1">
                      <a:gsLst>
                        <a:gs pos="0">
                          <a:schemeClr val="tx1">
                            <a:lumMod val="50000"/>
                            <a:lumOff val="50000"/>
                            <a:alpha val="75000"/>
                          </a:schemeClr>
                        </a:gs>
                        <a:gs pos="50000">
                          <a:schemeClr val="bg1">
                            <a:lumMod val="50000"/>
                            <a:alpha val="75000"/>
                          </a:schemeClr>
                        </a:gs>
                        <a:gs pos="100000">
                          <a:schemeClr val="tx1">
                            <a:lumMod val="50000"/>
                            <a:lumOff val="50000"/>
                            <a:alpha val="75000"/>
                          </a:schemeClr>
                        </a:gs>
                      </a:gsLst>
                      <a:lin ang="10800000" scaled="1"/>
                      <a:tileRect/>
                    </a:gradFill>
                  </a:tcPr>
                </a:tc>
                <a:tc>
                  <a:txBody>
                    <a:bodyPr/>
                    <a:lstStyle/>
                    <a:p>
                      <a:pPr algn="l"/>
                      <a:r>
                        <a:rPr lang="en-US" sz="1600" b="1" u="sng" dirty="0">
                          <a:solidFill>
                            <a:schemeClr val="bg1"/>
                          </a:solidFill>
                        </a:rPr>
                        <a:t>Lincoln, NE</a:t>
                      </a:r>
                      <a:r>
                        <a:rPr lang="en-US" sz="1600" b="0" u="none" dirty="0">
                          <a:solidFill>
                            <a:schemeClr val="bg1"/>
                          </a:solidFill>
                        </a:rPr>
                        <a:t> - 0.0334</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gradFill flip="none" rotWithShape="1">
                      <a:gsLst>
                        <a:gs pos="0">
                          <a:schemeClr val="tx1">
                            <a:lumMod val="50000"/>
                            <a:lumOff val="50000"/>
                            <a:alpha val="75000"/>
                          </a:schemeClr>
                        </a:gs>
                        <a:gs pos="50000">
                          <a:schemeClr val="bg1">
                            <a:lumMod val="50000"/>
                            <a:alpha val="75000"/>
                          </a:schemeClr>
                        </a:gs>
                        <a:gs pos="100000">
                          <a:schemeClr val="tx1">
                            <a:lumMod val="50000"/>
                            <a:lumOff val="50000"/>
                            <a:alpha val="75000"/>
                          </a:schemeClr>
                        </a:gs>
                      </a:gsLst>
                      <a:lin ang="10800000" scaled="1"/>
                      <a:tileRect/>
                    </a:gradFill>
                  </a:tcPr>
                </a:tc>
                <a:tc>
                  <a:txBody>
                    <a:bodyPr/>
                    <a:lstStyle/>
                    <a:p>
                      <a:pPr algn="l"/>
                      <a:r>
                        <a:rPr lang="en-US" sz="1600" b="1" u="sng" dirty="0">
                          <a:solidFill>
                            <a:schemeClr val="bg1"/>
                          </a:solidFill>
                        </a:rPr>
                        <a:t>New York, NY</a:t>
                      </a:r>
                      <a:r>
                        <a:rPr lang="en-US" sz="1600" b="0" u="none" dirty="0">
                          <a:solidFill>
                            <a:schemeClr val="bg1"/>
                          </a:solidFill>
                        </a:rPr>
                        <a:t> - 0.0002</a:t>
                      </a:r>
                    </a:p>
                  </a:txBody>
                  <a:tcPr anchor="ct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gradFill flip="none" rotWithShape="1">
                      <a:gsLst>
                        <a:gs pos="0">
                          <a:schemeClr val="tx1">
                            <a:lumMod val="50000"/>
                            <a:lumOff val="50000"/>
                            <a:alpha val="75000"/>
                          </a:schemeClr>
                        </a:gs>
                        <a:gs pos="50000">
                          <a:schemeClr val="bg1">
                            <a:lumMod val="50000"/>
                            <a:alpha val="75000"/>
                          </a:schemeClr>
                        </a:gs>
                        <a:gs pos="100000">
                          <a:schemeClr val="tx1">
                            <a:lumMod val="50000"/>
                            <a:lumOff val="50000"/>
                            <a:alpha val="75000"/>
                          </a:schemeClr>
                        </a:gs>
                      </a:gsLst>
                      <a:lin ang="10800000" scaled="1"/>
                      <a:tileRect/>
                    </a:gradFill>
                  </a:tcPr>
                </a:tc>
                <a:extLst>
                  <a:ext uri="{0D108BD9-81ED-4DB2-BD59-A6C34878D82A}">
                    <a16:rowId xmlns:a16="http://schemas.microsoft.com/office/drawing/2014/main" val="2274516826"/>
                  </a:ext>
                </a:extLst>
              </a:tr>
              <a:tr h="490116">
                <a:tc>
                  <a:txBody>
                    <a:bodyPr/>
                    <a:lstStyle/>
                    <a:p>
                      <a:pPr algn="ctr"/>
                      <a:r>
                        <a:rPr lang="en-US" sz="1800" dirty="0">
                          <a:solidFill>
                            <a:schemeClr val="bg1"/>
                          </a:solidFill>
                        </a:rPr>
                        <a:t>10</a:t>
                      </a:r>
                    </a:p>
                  </a:txBody>
                  <a:tcPr anchor="ctr">
                    <a:lnR w="28575"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gradFill flip="none" rotWithShape="1">
                      <a:gsLst>
                        <a:gs pos="0">
                          <a:schemeClr val="accent1">
                            <a:shade val="30000"/>
                            <a:satMod val="115000"/>
                            <a:alpha val="50000"/>
                          </a:schemeClr>
                        </a:gs>
                        <a:gs pos="50000">
                          <a:schemeClr val="accent1">
                            <a:shade val="67500"/>
                            <a:satMod val="115000"/>
                            <a:alpha val="50000"/>
                          </a:schemeClr>
                        </a:gs>
                        <a:gs pos="100000">
                          <a:schemeClr val="accent1">
                            <a:shade val="100000"/>
                            <a:satMod val="115000"/>
                            <a:alpha val="50000"/>
                          </a:schemeClr>
                        </a:gs>
                      </a:gsLst>
                      <a:path path="circle">
                        <a:fillToRect l="100000" b="100000"/>
                      </a:path>
                      <a:tileRect t="-100000" r="-100000"/>
                    </a:gradFill>
                  </a:tcPr>
                </a:tc>
                <a:tc>
                  <a:txBody>
                    <a:bodyPr/>
                    <a:lstStyle/>
                    <a:p>
                      <a:pPr algn="l"/>
                      <a:r>
                        <a:rPr lang="en-US" sz="1600" b="1" u="sng" dirty="0">
                          <a:solidFill>
                            <a:schemeClr val="bg1"/>
                          </a:solidFill>
                        </a:rPr>
                        <a:t>Naperville, IL (NPV)</a:t>
                      </a:r>
                      <a:r>
                        <a:rPr lang="en-US" sz="1600" b="0" u="none" dirty="0">
                          <a:solidFill>
                            <a:schemeClr val="bg1"/>
                          </a:solidFill>
                        </a:rPr>
                        <a:t> - 0.2810</a:t>
                      </a:r>
                    </a:p>
                  </a:txBody>
                  <a:tcPr anchor="ctr">
                    <a:lnL w="28575"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gradFill flip="none" rotWithShape="1">
                      <a:gsLst>
                        <a:gs pos="0">
                          <a:schemeClr val="tx1">
                            <a:lumMod val="50000"/>
                            <a:lumOff val="50000"/>
                            <a:alpha val="75000"/>
                          </a:schemeClr>
                        </a:gs>
                        <a:gs pos="50000">
                          <a:schemeClr val="bg1">
                            <a:lumMod val="50000"/>
                            <a:alpha val="75000"/>
                          </a:schemeClr>
                        </a:gs>
                        <a:gs pos="100000">
                          <a:schemeClr val="tx1">
                            <a:lumMod val="50000"/>
                            <a:lumOff val="50000"/>
                            <a:alpha val="75000"/>
                          </a:schemeClr>
                        </a:gs>
                      </a:gsLst>
                      <a:lin ang="10800000" scaled="1"/>
                      <a:tileRect/>
                    </a:gradFill>
                  </a:tcPr>
                </a:tc>
                <a:tc>
                  <a:txBody>
                    <a:bodyPr/>
                    <a:lstStyle/>
                    <a:p>
                      <a:pPr algn="l"/>
                      <a:r>
                        <a:rPr lang="en-US" sz="1600" b="1" u="sng" dirty="0">
                          <a:solidFill>
                            <a:schemeClr val="bg1"/>
                          </a:solidFill>
                        </a:rPr>
                        <a:t>Denver, CO</a:t>
                      </a:r>
                      <a:r>
                        <a:rPr lang="en-US" sz="1600" b="0" u="none" dirty="0">
                          <a:solidFill>
                            <a:schemeClr val="bg1"/>
                          </a:solidFill>
                        </a:rPr>
                        <a:t> - 0.0320</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gradFill flip="none" rotWithShape="1">
                      <a:gsLst>
                        <a:gs pos="0">
                          <a:schemeClr val="tx1">
                            <a:lumMod val="50000"/>
                            <a:lumOff val="50000"/>
                            <a:alpha val="75000"/>
                          </a:schemeClr>
                        </a:gs>
                        <a:gs pos="50000">
                          <a:schemeClr val="bg1">
                            <a:lumMod val="50000"/>
                            <a:alpha val="75000"/>
                          </a:schemeClr>
                        </a:gs>
                        <a:gs pos="100000">
                          <a:schemeClr val="tx1">
                            <a:lumMod val="50000"/>
                            <a:lumOff val="50000"/>
                            <a:alpha val="75000"/>
                          </a:schemeClr>
                        </a:gs>
                      </a:gsLst>
                      <a:lin ang="10800000" scaled="1"/>
                      <a:tileRect/>
                    </a:gradFill>
                  </a:tcPr>
                </a:tc>
                <a:tc>
                  <a:txBody>
                    <a:bodyPr/>
                    <a:lstStyle/>
                    <a:p>
                      <a:pPr algn="l"/>
                      <a:r>
                        <a:rPr lang="en-US" sz="1600" b="1" u="sng" dirty="0">
                          <a:solidFill>
                            <a:schemeClr val="bg1"/>
                          </a:solidFill>
                        </a:rPr>
                        <a:t>San Jose, CA</a:t>
                      </a:r>
                      <a:r>
                        <a:rPr lang="en-US" sz="1600" b="0" u="none" dirty="0">
                          <a:solidFill>
                            <a:schemeClr val="bg1"/>
                          </a:solidFill>
                        </a:rPr>
                        <a:t> - 0.0002</a:t>
                      </a:r>
                    </a:p>
                  </a:txBody>
                  <a:tcPr anchor="ct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gradFill flip="none" rotWithShape="1">
                      <a:gsLst>
                        <a:gs pos="0">
                          <a:schemeClr val="tx1">
                            <a:lumMod val="50000"/>
                            <a:lumOff val="50000"/>
                            <a:alpha val="75000"/>
                          </a:schemeClr>
                        </a:gs>
                        <a:gs pos="50000">
                          <a:schemeClr val="bg1">
                            <a:lumMod val="50000"/>
                            <a:alpha val="75000"/>
                          </a:schemeClr>
                        </a:gs>
                        <a:gs pos="100000">
                          <a:schemeClr val="tx1">
                            <a:lumMod val="50000"/>
                            <a:lumOff val="50000"/>
                            <a:alpha val="75000"/>
                          </a:schemeClr>
                        </a:gs>
                      </a:gsLst>
                      <a:lin ang="10800000" scaled="1"/>
                      <a:tileRect/>
                    </a:gradFill>
                  </a:tcPr>
                </a:tc>
                <a:extLst>
                  <a:ext uri="{0D108BD9-81ED-4DB2-BD59-A6C34878D82A}">
                    <a16:rowId xmlns:a16="http://schemas.microsoft.com/office/drawing/2014/main" val="4095566779"/>
                  </a:ext>
                </a:extLst>
              </a:tr>
            </a:tbl>
          </a:graphicData>
        </a:graphic>
      </p:graphicFrame>
    </p:spTree>
    <p:extLst>
      <p:ext uri="{BB962C8B-B14F-4D97-AF65-F5344CB8AC3E}">
        <p14:creationId xmlns:p14="http://schemas.microsoft.com/office/powerpoint/2010/main" val="29141740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phere of mesh and nodes">
            <a:extLst>
              <a:ext uri="{FF2B5EF4-FFF2-40B4-BE49-F238E27FC236}">
                <a16:creationId xmlns:a16="http://schemas.microsoft.com/office/drawing/2014/main" id="{F2F76076-A289-4503-0B72-CD34452A9B51}"/>
              </a:ext>
            </a:extLst>
          </p:cNvPr>
          <p:cNvPicPr>
            <a:picLocks noChangeAspect="1"/>
          </p:cNvPicPr>
          <p:nvPr/>
        </p:nvPicPr>
        <p:blipFill rotWithShape="1">
          <a:blip r:embed="rId2"/>
          <a:srcRect t="2677" b="22323"/>
          <a:stretch/>
        </p:blipFill>
        <p:spPr>
          <a:xfrm>
            <a:off x="0" y="0"/>
            <a:ext cx="12191979" cy="6858000"/>
          </a:xfrm>
          <a:prstGeom prst="rect">
            <a:avLst/>
          </a:prstGeom>
        </p:spPr>
      </p:pic>
      <p:sp>
        <p:nvSpPr>
          <p:cNvPr id="3" name="Rectangle 2">
            <a:extLst>
              <a:ext uri="{FF2B5EF4-FFF2-40B4-BE49-F238E27FC236}">
                <a16:creationId xmlns:a16="http://schemas.microsoft.com/office/drawing/2014/main" id="{840F1C95-343C-5F86-3122-5011AB86A660}"/>
              </a:ext>
            </a:extLst>
          </p:cNvPr>
          <p:cNvSpPr/>
          <p:nvPr/>
        </p:nvSpPr>
        <p:spPr>
          <a:xfrm>
            <a:off x="3611418" y="803564"/>
            <a:ext cx="8580582" cy="6054437"/>
          </a:xfrm>
          <a:prstGeom prst="rect">
            <a:avLst/>
          </a:prstGeom>
          <a:gradFill flip="none" rotWithShape="1">
            <a:gsLst>
              <a:gs pos="0">
                <a:schemeClr val="tx1">
                  <a:alpha val="75000"/>
                </a:schemeClr>
              </a:gs>
              <a:gs pos="75000">
                <a:schemeClr val="tx1">
                  <a:alpha val="75000"/>
                </a:schemeClr>
              </a:gs>
              <a:gs pos="100000">
                <a:srgbClr val="000000">
                  <a:alpha val="0"/>
                </a:srgbClr>
              </a:gs>
            </a:gsLst>
            <a:path path="rect">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616C5AE-816A-C82D-3539-D726E9C0C073}"/>
              </a:ext>
            </a:extLst>
          </p:cNvPr>
          <p:cNvSpPr>
            <a:spLocks noGrp="1"/>
          </p:cNvSpPr>
          <p:nvPr>
            <p:ph type="title"/>
          </p:nvPr>
        </p:nvSpPr>
        <p:spPr>
          <a:xfrm>
            <a:off x="181156" y="146823"/>
            <a:ext cx="6263578" cy="973652"/>
          </a:xfrm>
        </p:spPr>
        <p:txBody>
          <a:bodyPr vert="horz" lIns="91440" tIns="45720" rIns="91440" bIns="45720" rtlCol="0" anchor="t">
            <a:normAutofit/>
          </a:bodyPr>
          <a:lstStyle/>
          <a:p>
            <a:pPr algn="just"/>
            <a:r>
              <a:rPr lang="en-US" sz="5400" dirty="0">
                <a:ln w="12700" cap="rnd">
                  <a:solidFill>
                    <a:schemeClr val="bg1">
                      <a:alpha val="80000"/>
                    </a:schemeClr>
                  </a:solidFill>
                </a:ln>
                <a:gradFill>
                  <a:gsLst>
                    <a:gs pos="100000">
                      <a:schemeClr val="accent3">
                        <a:lumMod val="50000"/>
                        <a:alpha val="68000"/>
                      </a:schemeClr>
                    </a:gs>
                    <a:gs pos="0">
                      <a:schemeClr val="accent1"/>
                    </a:gs>
                  </a:gsLst>
                  <a:lin ang="0" scaled="1"/>
                </a:gradFill>
              </a:rPr>
              <a:t>Conclusion</a:t>
            </a:r>
            <a:endParaRPr lang="en-US" dirty="0">
              <a:solidFill>
                <a:srgbClr val="FFFFFF"/>
              </a:solidFill>
            </a:endParaRPr>
          </a:p>
        </p:txBody>
      </p:sp>
      <p:sp>
        <p:nvSpPr>
          <p:cNvPr id="10" name="Content Placeholder 2">
            <a:extLst>
              <a:ext uri="{FF2B5EF4-FFF2-40B4-BE49-F238E27FC236}">
                <a16:creationId xmlns:a16="http://schemas.microsoft.com/office/drawing/2014/main" id="{B7DA5841-E9A0-9801-2A48-461426105D94}"/>
              </a:ext>
            </a:extLst>
          </p:cNvPr>
          <p:cNvSpPr txBox="1">
            <a:spLocks/>
          </p:cNvSpPr>
          <p:nvPr/>
        </p:nvSpPr>
        <p:spPr>
          <a:xfrm>
            <a:off x="181155" y="1463375"/>
            <a:ext cx="11835353" cy="1777837"/>
          </a:xfrm>
          <a:prstGeom prst="rect">
            <a:avLst/>
          </a:prstGeom>
        </p:spPr>
        <p:txBody>
          <a:bodyPr vert="horz" lIns="91440" tIns="45720" rIns="91440" bIns="45720" rtlCol="0" anchor="t">
            <a:normAutofit/>
          </a:bodyPr>
          <a:lstStyle>
            <a:lvl1pPr marL="228600" indent="-228600" algn="l" defTabSz="914400" rtl="0" eaLnBrk="1" latinLnBrk="0" hangingPunct="1">
              <a:lnSpc>
                <a:spcPct val="110000"/>
              </a:lnSpc>
              <a:spcBef>
                <a:spcPts val="1000"/>
              </a:spcBef>
              <a:buClr>
                <a:schemeClr val="tx2"/>
              </a:buClr>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Clr>
                <a:schemeClr val="tx2"/>
              </a:buClr>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Clr>
                <a:schemeClr val="tx2"/>
              </a:buClr>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Clr>
                <a:schemeClr val="tx2"/>
              </a:buClr>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Clr>
                <a:schemeClr val="tx2"/>
              </a:buClr>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en-US" sz="2600" b="1" dirty="0">
                <a:solidFill>
                  <a:schemeClr val="bg1"/>
                </a:solidFill>
              </a:rPr>
              <a:t>Does the Amtrak network do a good job of connecting major cities?</a:t>
            </a:r>
          </a:p>
          <a:p>
            <a:pPr lvl="1">
              <a:lnSpc>
                <a:spcPct val="120000"/>
              </a:lnSpc>
              <a:buClr>
                <a:schemeClr val="bg1"/>
              </a:buClr>
              <a:buFont typeface="Courier New" panose="02070309020205020404" pitchFamily="49" charset="0"/>
              <a:buChar char="o"/>
            </a:pPr>
            <a:r>
              <a:rPr lang="en-US" sz="2000" dirty="0">
                <a:solidFill>
                  <a:schemeClr val="bg1"/>
                </a:solidFill>
              </a:rPr>
              <a:t>No</a:t>
            </a:r>
          </a:p>
          <a:p>
            <a:pPr lvl="2">
              <a:lnSpc>
                <a:spcPct val="120000"/>
              </a:lnSpc>
              <a:buClr>
                <a:schemeClr val="bg1"/>
              </a:buClr>
              <a:buFont typeface="Courier New" panose="02070309020205020404" pitchFamily="49" charset="0"/>
              <a:buChar char="o"/>
            </a:pPr>
            <a:r>
              <a:rPr lang="en-US" sz="1800" dirty="0">
                <a:solidFill>
                  <a:schemeClr val="bg1"/>
                </a:solidFill>
              </a:rPr>
              <a:t>Multiple Components</a:t>
            </a:r>
          </a:p>
          <a:p>
            <a:pPr lvl="2">
              <a:lnSpc>
                <a:spcPct val="120000"/>
              </a:lnSpc>
              <a:buClr>
                <a:schemeClr val="bg1"/>
              </a:buClr>
              <a:buFont typeface="Courier New" panose="02070309020205020404" pitchFamily="49" charset="0"/>
              <a:buChar char="o"/>
            </a:pPr>
            <a:r>
              <a:rPr lang="en-US" sz="1800" dirty="0">
                <a:solidFill>
                  <a:schemeClr val="bg1"/>
                </a:solidFill>
              </a:rPr>
              <a:t>Large Diameter</a:t>
            </a:r>
          </a:p>
        </p:txBody>
      </p:sp>
      <p:sp>
        <p:nvSpPr>
          <p:cNvPr id="27" name="Content Placeholder 2">
            <a:extLst>
              <a:ext uri="{FF2B5EF4-FFF2-40B4-BE49-F238E27FC236}">
                <a16:creationId xmlns:a16="http://schemas.microsoft.com/office/drawing/2014/main" id="{9594E956-23F1-4F78-749D-4E2290003F27}"/>
              </a:ext>
            </a:extLst>
          </p:cNvPr>
          <p:cNvSpPr txBox="1">
            <a:spLocks/>
          </p:cNvSpPr>
          <p:nvPr/>
        </p:nvSpPr>
        <p:spPr>
          <a:xfrm>
            <a:off x="181155" y="3429000"/>
            <a:ext cx="11428953" cy="3282177"/>
          </a:xfrm>
          <a:prstGeom prst="rect">
            <a:avLst/>
          </a:prstGeom>
        </p:spPr>
        <p:txBody>
          <a:bodyPr vert="horz" lIns="91440" tIns="45720" rIns="91440" bIns="45720" rtlCol="0" anchor="t">
            <a:normAutofit/>
          </a:bodyPr>
          <a:lstStyle>
            <a:lvl1pPr marL="228600" indent="-228600" algn="l" defTabSz="914400" rtl="0" eaLnBrk="1" latinLnBrk="0" hangingPunct="1">
              <a:lnSpc>
                <a:spcPct val="110000"/>
              </a:lnSpc>
              <a:spcBef>
                <a:spcPts val="1000"/>
              </a:spcBef>
              <a:buClr>
                <a:schemeClr val="tx2"/>
              </a:buClr>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Clr>
                <a:schemeClr val="tx2"/>
              </a:buClr>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Clr>
                <a:schemeClr val="tx2"/>
              </a:buClr>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Clr>
                <a:schemeClr val="tx2"/>
              </a:buClr>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Clr>
                <a:schemeClr val="tx2"/>
              </a:buClr>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en-US" sz="2600" b="1" dirty="0">
                <a:solidFill>
                  <a:schemeClr val="bg1"/>
                </a:solidFill>
              </a:rPr>
              <a:t>Do either of the sampled networks accurately reflect the original?</a:t>
            </a:r>
            <a:endParaRPr lang="en-US" sz="1800" dirty="0">
              <a:solidFill>
                <a:schemeClr val="bg1"/>
              </a:solidFill>
            </a:endParaRPr>
          </a:p>
          <a:p>
            <a:pPr lvl="1">
              <a:lnSpc>
                <a:spcPct val="120000"/>
              </a:lnSpc>
              <a:buClr>
                <a:schemeClr val="bg1"/>
              </a:buClr>
              <a:buFont typeface="Courier New" panose="02070309020205020404" pitchFamily="49" charset="0"/>
              <a:buChar char="o"/>
            </a:pPr>
            <a:r>
              <a:rPr lang="en-US" sz="2000" dirty="0">
                <a:solidFill>
                  <a:schemeClr val="bg1"/>
                </a:solidFill>
              </a:rPr>
              <a:t>Non-Induced</a:t>
            </a:r>
          </a:p>
          <a:p>
            <a:pPr lvl="2">
              <a:lnSpc>
                <a:spcPct val="120000"/>
              </a:lnSpc>
              <a:buClr>
                <a:schemeClr val="bg1"/>
              </a:buClr>
              <a:buFont typeface="Courier New" panose="02070309020205020404" pitchFamily="49" charset="0"/>
              <a:buChar char="o"/>
            </a:pPr>
            <a:r>
              <a:rPr lang="en-US" sz="1800" dirty="0">
                <a:solidFill>
                  <a:schemeClr val="bg1"/>
                </a:solidFill>
              </a:rPr>
              <a:t>Maybe, a lot of important information is missing, and it is usually better to use the original network since it is small enough to be analyzed easily, but it was accurate enough to give useful information for assortativity</a:t>
            </a:r>
            <a:endParaRPr lang="en-US" sz="1600" dirty="0">
              <a:solidFill>
                <a:schemeClr val="bg1"/>
              </a:solidFill>
            </a:endParaRPr>
          </a:p>
          <a:p>
            <a:pPr lvl="1">
              <a:lnSpc>
                <a:spcPct val="120000"/>
              </a:lnSpc>
              <a:buClr>
                <a:schemeClr val="bg1"/>
              </a:buClr>
              <a:buFont typeface="Courier New" panose="02070309020205020404" pitchFamily="49" charset="0"/>
              <a:buChar char="o"/>
            </a:pPr>
            <a:r>
              <a:rPr lang="en-US" sz="2000" dirty="0">
                <a:solidFill>
                  <a:schemeClr val="bg1"/>
                </a:solidFill>
              </a:rPr>
              <a:t>Induced</a:t>
            </a:r>
          </a:p>
          <a:p>
            <a:pPr lvl="2">
              <a:lnSpc>
                <a:spcPct val="120000"/>
              </a:lnSpc>
              <a:buClr>
                <a:schemeClr val="bg1"/>
              </a:buClr>
              <a:buFont typeface="Courier New" panose="02070309020205020404" pitchFamily="49" charset="0"/>
              <a:buChar char="o"/>
            </a:pPr>
            <a:r>
              <a:rPr lang="en-US" sz="1800" dirty="0">
                <a:solidFill>
                  <a:schemeClr val="bg1"/>
                </a:solidFill>
              </a:rPr>
              <a:t>No, too  much information is missing such that it does not reflect the behavior of the original graph in any of the analysis</a:t>
            </a:r>
            <a:endParaRPr lang="en-US" sz="2000" dirty="0">
              <a:solidFill>
                <a:schemeClr val="bg1"/>
              </a:solidFill>
            </a:endParaRPr>
          </a:p>
        </p:txBody>
      </p:sp>
    </p:spTree>
    <p:extLst>
      <p:ext uri="{BB962C8B-B14F-4D97-AF65-F5344CB8AC3E}">
        <p14:creationId xmlns:p14="http://schemas.microsoft.com/office/powerpoint/2010/main" val="140435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xEl>
                                              <p:pRg st="1" end="1"/>
                                            </p:txEl>
                                          </p:spTgt>
                                        </p:tgtEl>
                                        <p:attrNameLst>
                                          <p:attrName>style.visibility</p:attrName>
                                        </p:attrNameLst>
                                      </p:cBhvr>
                                      <p:to>
                                        <p:strVal val="visible"/>
                                      </p:to>
                                    </p:set>
                                    <p:animEffect transition="in" filter="fade">
                                      <p:cBhvr>
                                        <p:cTn id="12" dur="500"/>
                                        <p:tgtEl>
                                          <p:spTgt spid="1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xEl>
                                              <p:pRg st="2" end="2"/>
                                            </p:txEl>
                                          </p:spTgt>
                                        </p:tgtEl>
                                        <p:attrNameLst>
                                          <p:attrName>style.visibility</p:attrName>
                                        </p:attrNameLst>
                                      </p:cBhvr>
                                      <p:to>
                                        <p:strVal val="visible"/>
                                      </p:to>
                                    </p:set>
                                    <p:animEffect transition="in" filter="fade">
                                      <p:cBhvr>
                                        <p:cTn id="17" dur="500"/>
                                        <p:tgtEl>
                                          <p:spTgt spid="1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
                                            <p:txEl>
                                              <p:pRg st="3" end="3"/>
                                            </p:txEl>
                                          </p:spTgt>
                                        </p:tgtEl>
                                        <p:attrNameLst>
                                          <p:attrName>style.visibility</p:attrName>
                                        </p:attrNameLst>
                                      </p:cBhvr>
                                      <p:to>
                                        <p:strVal val="visible"/>
                                      </p:to>
                                    </p:set>
                                    <p:animEffect transition="in" filter="fade">
                                      <p:cBhvr>
                                        <p:cTn id="22" dur="500"/>
                                        <p:tgtEl>
                                          <p:spTgt spid="10">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7">
                                            <p:txEl>
                                              <p:pRg st="0" end="0"/>
                                            </p:txEl>
                                          </p:spTgt>
                                        </p:tgtEl>
                                        <p:attrNameLst>
                                          <p:attrName>style.visibility</p:attrName>
                                        </p:attrNameLst>
                                      </p:cBhvr>
                                      <p:to>
                                        <p:strVal val="visible"/>
                                      </p:to>
                                    </p:set>
                                    <p:animEffect transition="in" filter="fade">
                                      <p:cBhvr>
                                        <p:cTn id="27" dur="500"/>
                                        <p:tgtEl>
                                          <p:spTgt spid="27">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7">
                                            <p:txEl>
                                              <p:pRg st="1" end="1"/>
                                            </p:txEl>
                                          </p:spTgt>
                                        </p:tgtEl>
                                        <p:attrNameLst>
                                          <p:attrName>style.visibility</p:attrName>
                                        </p:attrNameLst>
                                      </p:cBhvr>
                                      <p:to>
                                        <p:strVal val="visible"/>
                                      </p:to>
                                    </p:set>
                                    <p:animEffect transition="in" filter="fade">
                                      <p:cBhvr>
                                        <p:cTn id="32" dur="500"/>
                                        <p:tgtEl>
                                          <p:spTgt spid="27">
                                            <p:txEl>
                                              <p:pRg st="1" end="1"/>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7">
                                            <p:txEl>
                                              <p:pRg st="2" end="2"/>
                                            </p:txEl>
                                          </p:spTgt>
                                        </p:tgtEl>
                                        <p:attrNameLst>
                                          <p:attrName>style.visibility</p:attrName>
                                        </p:attrNameLst>
                                      </p:cBhvr>
                                      <p:to>
                                        <p:strVal val="visible"/>
                                      </p:to>
                                    </p:set>
                                    <p:animEffect transition="in" filter="fade">
                                      <p:cBhvr>
                                        <p:cTn id="37" dur="500"/>
                                        <p:tgtEl>
                                          <p:spTgt spid="27">
                                            <p:txEl>
                                              <p:pRg st="2" end="2"/>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7">
                                            <p:txEl>
                                              <p:pRg st="3" end="3"/>
                                            </p:txEl>
                                          </p:spTgt>
                                        </p:tgtEl>
                                        <p:attrNameLst>
                                          <p:attrName>style.visibility</p:attrName>
                                        </p:attrNameLst>
                                      </p:cBhvr>
                                      <p:to>
                                        <p:strVal val="visible"/>
                                      </p:to>
                                    </p:set>
                                    <p:animEffect transition="in" filter="fade">
                                      <p:cBhvr>
                                        <p:cTn id="42" dur="500"/>
                                        <p:tgtEl>
                                          <p:spTgt spid="27">
                                            <p:txEl>
                                              <p:pRg st="3" end="3"/>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7">
                                            <p:txEl>
                                              <p:pRg st="4" end="4"/>
                                            </p:txEl>
                                          </p:spTgt>
                                        </p:tgtEl>
                                        <p:attrNameLst>
                                          <p:attrName>style.visibility</p:attrName>
                                        </p:attrNameLst>
                                      </p:cBhvr>
                                      <p:to>
                                        <p:strVal val="visible"/>
                                      </p:to>
                                    </p:set>
                                    <p:animEffect transition="in" filter="fade">
                                      <p:cBhvr>
                                        <p:cTn id="47" dur="500"/>
                                        <p:tgtEl>
                                          <p:spTgt spid="2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Video 3" descr="Railway In The City">
            <a:extLst>
              <a:ext uri="{FF2B5EF4-FFF2-40B4-BE49-F238E27FC236}">
                <a16:creationId xmlns:a16="http://schemas.microsoft.com/office/drawing/2014/main" id="{4828C14D-2AC2-1F25-0BE4-AD08EC251447}"/>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1" b="258"/>
          <a:stretch/>
        </p:blipFill>
        <p:spPr>
          <a:xfrm>
            <a:off x="20" y="10"/>
            <a:ext cx="12188932" cy="6857990"/>
          </a:xfrm>
          <a:prstGeom prst="rect">
            <a:avLst/>
          </a:prstGeom>
        </p:spPr>
      </p:pic>
      <p:sp>
        <p:nvSpPr>
          <p:cNvPr id="5" name="Rectangle 4">
            <a:extLst>
              <a:ext uri="{FF2B5EF4-FFF2-40B4-BE49-F238E27FC236}">
                <a16:creationId xmlns:a16="http://schemas.microsoft.com/office/drawing/2014/main" id="{5EFFEB4E-56C3-87D3-A625-EC5406A1E6E9}"/>
              </a:ext>
            </a:extLst>
          </p:cNvPr>
          <p:cNvSpPr/>
          <p:nvPr/>
        </p:nvSpPr>
        <p:spPr>
          <a:xfrm>
            <a:off x="0" y="0"/>
            <a:ext cx="12192000" cy="6858000"/>
          </a:xfrm>
          <a:prstGeom prst="rect">
            <a:avLst/>
          </a:prstGeom>
          <a:gradFill flip="none" rotWithShape="1">
            <a:gsLst>
              <a:gs pos="0">
                <a:schemeClr val="tx1">
                  <a:lumMod val="85000"/>
                  <a:lumOff val="15000"/>
                  <a:alpha val="75000"/>
                </a:schemeClr>
              </a:gs>
              <a:gs pos="50000">
                <a:schemeClr val="tx1">
                  <a:lumMod val="85000"/>
                  <a:lumOff val="15000"/>
                  <a:alpha val="25000"/>
                </a:schemeClr>
              </a:gs>
              <a:gs pos="100000">
                <a:schemeClr val="tx1">
                  <a:lumMod val="50000"/>
                  <a:lumOff val="50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C3CE6F9-22C7-70DC-CAA4-40B61FD24DAB}"/>
              </a:ext>
            </a:extLst>
          </p:cNvPr>
          <p:cNvSpPr>
            <a:spLocks noGrp="1"/>
          </p:cNvSpPr>
          <p:nvPr>
            <p:ph type="ctrTitle"/>
          </p:nvPr>
        </p:nvSpPr>
        <p:spPr>
          <a:xfrm>
            <a:off x="1680449" y="2432649"/>
            <a:ext cx="8828074" cy="1644295"/>
          </a:xfrm>
        </p:spPr>
        <p:txBody>
          <a:bodyPr anchor="t">
            <a:normAutofit/>
          </a:bodyPr>
          <a:lstStyle/>
          <a:p>
            <a:pPr algn="ctr">
              <a:lnSpc>
                <a:spcPct val="90000"/>
              </a:lnSpc>
            </a:pPr>
            <a:r>
              <a:rPr lang="en-US" sz="4600" dirty="0">
                <a:solidFill>
                  <a:srgbClr val="FFFFFF"/>
                </a:solidFill>
              </a:rPr>
              <a:t>Questions?</a:t>
            </a:r>
            <a:br>
              <a:rPr lang="en-US" sz="4600" dirty="0">
                <a:solidFill>
                  <a:srgbClr val="FFFFFF"/>
                </a:solidFill>
              </a:rPr>
            </a:br>
            <a:endParaRPr lang="en-US" sz="4600" dirty="0">
              <a:solidFill>
                <a:srgbClr val="FFFFFF"/>
              </a:solidFill>
            </a:endParaRPr>
          </a:p>
        </p:txBody>
      </p:sp>
    </p:spTree>
    <p:extLst>
      <p:ext uri="{BB962C8B-B14F-4D97-AF65-F5344CB8AC3E}">
        <p14:creationId xmlns:p14="http://schemas.microsoft.com/office/powerpoint/2010/main" val="517518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0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par>
                    <p:cTn id="12" fill="hold">
                      <p:stCondLst>
                        <p:cond delay="indefinite"/>
                      </p:stCondLst>
                      <p:childTnLst>
                        <p:par>
                          <p:cTn id="13" fill="hold">
                            <p:stCondLst>
                              <p:cond delay="0"/>
                            </p:stCondLst>
                            <p:childTnLst>
                              <p:par>
                                <p:cTn id="14" presetID="2" presetClass="mediacall" presetSubtype="0" fill="hold" nodeType="clickEffect">
                                  <p:stCondLst>
                                    <p:cond delay="0"/>
                                  </p:stCondLst>
                                  <p:childTnLst>
                                    <p:cmd type="call" cmd="togglePause">
                                      <p:cBhvr>
                                        <p:cTn id="15" dur="1" fill="hold"/>
                                        <p:tgtEl>
                                          <p:spTgt spid="4"/>
                                        </p:tgtEl>
                                      </p:cBhvr>
                                    </p:cmd>
                                  </p:childTnLst>
                                </p:cTn>
                              </p:par>
                            </p:childTnLst>
                          </p:cTn>
                        </p:par>
                      </p:childTnLst>
                    </p:cTn>
                  </p:par>
                </p:childTnLst>
              </p:cTn>
              <p:nextCondLst>
                <p:cond evt="onClick" delay="0">
                  <p:tgtEl>
                    <p:spTgt spid="4"/>
                  </p:tgtEl>
                </p:cond>
              </p:nextCondLst>
            </p:seq>
            <p:video>
              <p:cMediaNode>
                <p:cTn id="16" repeatCount="indefinite" fill="hold" display="0">
                  <p:stCondLst>
                    <p:cond delay="indefinite"/>
                  </p:stCondLst>
                </p:cTn>
                <p:tgtEl>
                  <p:spTgt spid="4"/>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19F9BF86-FE94-4517-B97D-026C7515E5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Pins in a map">
            <a:extLst>
              <a:ext uri="{FF2B5EF4-FFF2-40B4-BE49-F238E27FC236}">
                <a16:creationId xmlns:a16="http://schemas.microsoft.com/office/drawing/2014/main" id="{82718798-37BC-86DE-1753-004B8AB44C17}"/>
              </a:ext>
            </a:extLst>
          </p:cNvPr>
          <p:cNvPicPr>
            <a:picLocks noChangeAspect="1"/>
          </p:cNvPicPr>
          <p:nvPr/>
        </p:nvPicPr>
        <p:blipFill rotWithShape="1">
          <a:blip r:embed="rId2"/>
          <a:srcRect t="9431" b="6299"/>
          <a:stretch/>
        </p:blipFill>
        <p:spPr>
          <a:xfrm>
            <a:off x="20" y="10"/>
            <a:ext cx="12191979" cy="6857990"/>
          </a:xfrm>
          <a:prstGeom prst="rect">
            <a:avLst/>
          </a:prstGeom>
        </p:spPr>
      </p:pic>
      <p:sp>
        <p:nvSpPr>
          <p:cNvPr id="18" name="Rectangle 17">
            <a:extLst>
              <a:ext uri="{FF2B5EF4-FFF2-40B4-BE49-F238E27FC236}">
                <a16:creationId xmlns:a16="http://schemas.microsoft.com/office/drawing/2014/main" id="{F7C2A816-955C-4079-AAAB-066EBD4418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6" y="0"/>
            <a:ext cx="8543515" cy="6858000"/>
          </a:xfrm>
          <a:prstGeom prst="rect">
            <a:avLst/>
          </a:prstGeom>
          <a:gradFill flip="none" rotWithShape="1">
            <a:gsLst>
              <a:gs pos="0">
                <a:schemeClr val="tx2">
                  <a:lumMod val="50000"/>
                  <a:alpha val="0"/>
                </a:schemeClr>
              </a:gs>
              <a:gs pos="58000">
                <a:srgbClr val="0E0D12">
                  <a:alpha val="58000"/>
                </a:srgbClr>
              </a:gs>
              <a:gs pos="93000">
                <a:srgbClr val="000000">
                  <a:alpha val="58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819AADB-5BE7-EDDD-1130-7A595D6FEF6B}"/>
              </a:ext>
            </a:extLst>
          </p:cNvPr>
          <p:cNvSpPr>
            <a:spLocks noGrp="1"/>
          </p:cNvSpPr>
          <p:nvPr>
            <p:ph idx="1"/>
          </p:nvPr>
        </p:nvSpPr>
        <p:spPr>
          <a:xfrm>
            <a:off x="841247" y="2225616"/>
            <a:ext cx="4892948" cy="2098154"/>
          </a:xfrm>
        </p:spPr>
        <p:txBody>
          <a:bodyPr vert="horz" lIns="91440" tIns="45720" rIns="91440" bIns="45720" rtlCol="0" anchor="t">
            <a:noAutofit/>
          </a:bodyPr>
          <a:lstStyle/>
          <a:p>
            <a:pPr marL="0" indent="0">
              <a:lnSpc>
                <a:spcPct val="100000"/>
              </a:lnSpc>
              <a:buNone/>
            </a:pPr>
            <a:r>
              <a:rPr lang="en-US" sz="3200" dirty="0">
                <a:solidFill>
                  <a:schemeClr val="bg1"/>
                </a:solidFill>
              </a:rPr>
              <a:t>Study the interconnectedness of populous U.S. cities by use of Amtrak rail travel</a:t>
            </a:r>
          </a:p>
        </p:txBody>
      </p:sp>
      <p:sp>
        <p:nvSpPr>
          <p:cNvPr id="8" name="Content Placeholder 2">
            <a:extLst>
              <a:ext uri="{FF2B5EF4-FFF2-40B4-BE49-F238E27FC236}">
                <a16:creationId xmlns:a16="http://schemas.microsoft.com/office/drawing/2014/main" id="{4DE18B3F-068F-E4B0-7346-FEA62BD54BAB}"/>
              </a:ext>
            </a:extLst>
          </p:cNvPr>
          <p:cNvSpPr txBox="1">
            <a:spLocks/>
          </p:cNvSpPr>
          <p:nvPr/>
        </p:nvSpPr>
        <p:spPr>
          <a:xfrm>
            <a:off x="841247" y="4537494"/>
            <a:ext cx="7828299" cy="2177066"/>
          </a:xfrm>
          <a:prstGeom prst="rect">
            <a:avLst/>
          </a:prstGeom>
        </p:spPr>
        <p:txBody>
          <a:bodyPr vert="horz" lIns="91440" tIns="45720" rIns="91440" bIns="45720" rtlCol="0" anchor="t">
            <a:noAutofit/>
          </a:bodyPr>
          <a:lstStyle>
            <a:lvl1pPr marL="228600" indent="-228600" algn="l" defTabSz="914400" rtl="0" eaLnBrk="1" latinLnBrk="0" hangingPunct="1">
              <a:lnSpc>
                <a:spcPct val="110000"/>
              </a:lnSpc>
              <a:spcBef>
                <a:spcPts val="1000"/>
              </a:spcBef>
              <a:buClr>
                <a:schemeClr val="tx2"/>
              </a:buClr>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Clr>
                <a:schemeClr val="tx2"/>
              </a:buClr>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Clr>
                <a:schemeClr val="tx2"/>
              </a:buClr>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Clr>
                <a:schemeClr val="tx2"/>
              </a:buClr>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Clr>
                <a:schemeClr val="tx2"/>
              </a:buClr>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en-US" sz="2400" b="1" dirty="0">
                <a:solidFill>
                  <a:schemeClr val="bg1"/>
                </a:solidFill>
              </a:rPr>
              <a:t>Three Networks:</a:t>
            </a:r>
          </a:p>
          <a:p>
            <a:pPr lvl="1">
              <a:lnSpc>
                <a:spcPct val="120000"/>
              </a:lnSpc>
              <a:buClr>
                <a:schemeClr val="bg1"/>
              </a:buClr>
              <a:buFont typeface="Courier New" panose="02070309020205020404" pitchFamily="49" charset="0"/>
              <a:buChar char="o"/>
            </a:pPr>
            <a:r>
              <a:rPr lang="en-US" sz="2400" dirty="0">
                <a:solidFill>
                  <a:schemeClr val="bg1"/>
                </a:solidFill>
              </a:rPr>
              <a:t>Amtrak Rail Stations</a:t>
            </a:r>
          </a:p>
          <a:p>
            <a:pPr lvl="1">
              <a:lnSpc>
                <a:spcPct val="120000"/>
              </a:lnSpc>
              <a:buClr>
                <a:schemeClr val="bg1"/>
              </a:buClr>
              <a:buFont typeface="Courier New" panose="02070309020205020404" pitchFamily="49" charset="0"/>
              <a:buChar char="o"/>
            </a:pPr>
            <a:r>
              <a:rPr lang="en-US" sz="2400" dirty="0">
                <a:solidFill>
                  <a:schemeClr val="bg1"/>
                </a:solidFill>
              </a:rPr>
              <a:t>Populous U.S. Cities (Induced)</a:t>
            </a:r>
          </a:p>
          <a:p>
            <a:pPr lvl="1">
              <a:lnSpc>
                <a:spcPct val="120000"/>
              </a:lnSpc>
              <a:buClr>
                <a:schemeClr val="bg1"/>
              </a:buClr>
              <a:buFont typeface="Courier New" panose="02070309020205020404" pitchFamily="49" charset="0"/>
              <a:buChar char="o"/>
            </a:pPr>
            <a:r>
              <a:rPr lang="en-US" sz="2400" dirty="0">
                <a:solidFill>
                  <a:schemeClr val="bg1"/>
                </a:solidFill>
              </a:rPr>
              <a:t>Populous U.S. Cities (Non-Induced)</a:t>
            </a:r>
          </a:p>
        </p:txBody>
      </p:sp>
      <p:sp>
        <p:nvSpPr>
          <p:cNvPr id="12" name="Title 1">
            <a:extLst>
              <a:ext uri="{FF2B5EF4-FFF2-40B4-BE49-F238E27FC236}">
                <a16:creationId xmlns:a16="http://schemas.microsoft.com/office/drawing/2014/main" id="{D8218B7B-E32B-B8E7-78D4-9A5AC2EFEF3C}"/>
              </a:ext>
            </a:extLst>
          </p:cNvPr>
          <p:cNvSpPr txBox="1">
            <a:spLocks/>
          </p:cNvSpPr>
          <p:nvPr/>
        </p:nvSpPr>
        <p:spPr>
          <a:xfrm>
            <a:off x="841247" y="450032"/>
            <a:ext cx="10515600" cy="1325563"/>
          </a:xfrm>
          <a:prstGeom prst="rect">
            <a:avLst/>
          </a:prstGeom>
        </p:spPr>
        <p:txBody>
          <a:bodyPr vert="horz" lIns="91440" tIns="45720" rIns="91440" bIns="45720" rtlCol="0" anchor="b">
            <a:normAutofit/>
          </a:bodyPr>
          <a:lstStyle>
            <a:lvl1pPr algn="l" defTabSz="914400" rtl="0" eaLnBrk="1" latinLnBrk="0" hangingPunct="1">
              <a:lnSpc>
                <a:spcPct val="100000"/>
              </a:lnSpc>
              <a:spcBef>
                <a:spcPct val="0"/>
              </a:spcBef>
              <a:buNone/>
              <a:defRPr lang="en-US" sz="5400" kern="1200" smtClean="0">
                <a:gradFill>
                  <a:gsLst>
                    <a:gs pos="100000">
                      <a:schemeClr val="tx2"/>
                    </a:gs>
                    <a:gs pos="0">
                      <a:schemeClr val="accent1"/>
                    </a:gs>
                  </a:gsLst>
                  <a:lin ang="0" scaled="1"/>
                </a:gradFill>
                <a:latin typeface="Aharoni" panose="02010803020104030203" pitchFamily="2" charset="-79"/>
                <a:ea typeface="+mn-ea"/>
                <a:cs typeface="Angsana New" panose="02020603050405020304" pitchFamily="18" charset="-34"/>
              </a:defRPr>
            </a:lvl1pPr>
          </a:lstStyle>
          <a:p>
            <a:r>
              <a:rPr lang="en-US" sz="6400" dirty="0">
                <a:ln w="12700" cap="rnd">
                  <a:solidFill>
                    <a:schemeClr val="bg1">
                      <a:alpha val="80000"/>
                    </a:schemeClr>
                  </a:solidFill>
                </a:ln>
                <a:gradFill>
                  <a:gsLst>
                    <a:gs pos="100000">
                      <a:schemeClr val="accent3">
                        <a:lumMod val="50000"/>
                        <a:alpha val="68000"/>
                      </a:schemeClr>
                    </a:gs>
                    <a:gs pos="0">
                      <a:schemeClr val="accent1"/>
                    </a:gs>
                  </a:gsLst>
                  <a:lin ang="0" scaled="1"/>
                </a:gradFill>
              </a:rPr>
              <a:t>Objective</a:t>
            </a:r>
          </a:p>
        </p:txBody>
      </p:sp>
    </p:spTree>
    <p:extLst>
      <p:ext uri="{BB962C8B-B14F-4D97-AF65-F5344CB8AC3E}">
        <p14:creationId xmlns:p14="http://schemas.microsoft.com/office/powerpoint/2010/main" val="1318473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fade">
                                      <p:cBhvr>
                                        <p:cTn id="17" dur="500"/>
                                        <p:tgtEl>
                                          <p:spTgt spid="8">
                                            <p:txEl>
                                              <p:pRg st="2" end="2"/>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8">
                                            <p:txEl>
                                              <p:pRg st="3" end="3"/>
                                            </p:txEl>
                                          </p:spTgt>
                                        </p:tgtEl>
                                        <p:attrNameLst>
                                          <p:attrName>style.visibility</p:attrName>
                                        </p:attrNameLst>
                                      </p:cBhvr>
                                      <p:to>
                                        <p:strVal val="visible"/>
                                      </p:to>
                                    </p:set>
                                    <p:animEffect transition="in" filter="fade">
                                      <p:cBhvr>
                                        <p:cTn id="20" dur="500"/>
                                        <p:tgtEl>
                                          <p:spTgt spid="8">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9F9BF86-FE94-4517-B97D-026C7515E5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Sphere of mesh and nodes">
            <a:extLst>
              <a:ext uri="{FF2B5EF4-FFF2-40B4-BE49-F238E27FC236}">
                <a16:creationId xmlns:a16="http://schemas.microsoft.com/office/drawing/2014/main" id="{F2F76076-A289-4503-0B72-CD34452A9B51}"/>
              </a:ext>
            </a:extLst>
          </p:cNvPr>
          <p:cNvPicPr>
            <a:picLocks noChangeAspect="1"/>
          </p:cNvPicPr>
          <p:nvPr/>
        </p:nvPicPr>
        <p:blipFill rotWithShape="1">
          <a:blip r:embed="rId2"/>
          <a:srcRect t="2677" b="22323"/>
          <a:stretch/>
        </p:blipFill>
        <p:spPr>
          <a:xfrm>
            <a:off x="20" y="10"/>
            <a:ext cx="12191979" cy="6857990"/>
          </a:xfrm>
          <a:prstGeom prst="rect">
            <a:avLst/>
          </a:prstGeom>
        </p:spPr>
      </p:pic>
      <p:sp>
        <p:nvSpPr>
          <p:cNvPr id="11" name="Rectangle 10">
            <a:extLst>
              <a:ext uri="{FF2B5EF4-FFF2-40B4-BE49-F238E27FC236}">
                <a16:creationId xmlns:a16="http://schemas.microsoft.com/office/drawing/2014/main" id="{F7C2A816-955C-4079-AAAB-066EBD4418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655828" y="0"/>
            <a:ext cx="8543515" cy="6858000"/>
          </a:xfrm>
          <a:prstGeom prst="rect">
            <a:avLst/>
          </a:prstGeom>
          <a:gradFill flip="none" rotWithShape="1">
            <a:gsLst>
              <a:gs pos="0">
                <a:schemeClr val="tx2">
                  <a:lumMod val="50000"/>
                  <a:alpha val="0"/>
                </a:schemeClr>
              </a:gs>
              <a:gs pos="58000">
                <a:srgbClr val="0E0D12">
                  <a:alpha val="58000"/>
                </a:srgbClr>
              </a:gs>
              <a:gs pos="93000">
                <a:srgbClr val="000000">
                  <a:alpha val="58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616C5AE-816A-C82D-3539-D726E9C0C073}"/>
              </a:ext>
            </a:extLst>
          </p:cNvPr>
          <p:cNvSpPr>
            <a:spLocks noGrp="1"/>
          </p:cNvSpPr>
          <p:nvPr>
            <p:ph type="title"/>
          </p:nvPr>
        </p:nvSpPr>
        <p:spPr>
          <a:xfrm>
            <a:off x="181156" y="146823"/>
            <a:ext cx="6263578" cy="973652"/>
          </a:xfrm>
        </p:spPr>
        <p:txBody>
          <a:bodyPr vert="horz" lIns="91440" tIns="45720" rIns="91440" bIns="45720" rtlCol="0" anchor="t">
            <a:normAutofit/>
          </a:bodyPr>
          <a:lstStyle/>
          <a:p>
            <a:pPr algn="just"/>
            <a:r>
              <a:rPr lang="en-US" sz="5400" dirty="0">
                <a:ln w="12700" cap="rnd">
                  <a:solidFill>
                    <a:schemeClr val="bg1">
                      <a:alpha val="80000"/>
                    </a:schemeClr>
                  </a:solidFill>
                </a:ln>
                <a:gradFill>
                  <a:gsLst>
                    <a:gs pos="100000">
                      <a:schemeClr val="accent3">
                        <a:lumMod val="50000"/>
                        <a:alpha val="68000"/>
                      </a:schemeClr>
                    </a:gs>
                    <a:gs pos="0">
                      <a:schemeClr val="accent1"/>
                    </a:gs>
                  </a:gsLst>
                  <a:lin ang="0" scaled="1"/>
                </a:gradFill>
              </a:rPr>
              <a:t>Graph Generation</a:t>
            </a:r>
            <a:endParaRPr lang="en-US" dirty="0">
              <a:solidFill>
                <a:srgbClr val="FFFFFF"/>
              </a:solidFill>
            </a:endParaRPr>
          </a:p>
        </p:txBody>
      </p:sp>
      <p:sp>
        <p:nvSpPr>
          <p:cNvPr id="10" name="Content Placeholder 2">
            <a:extLst>
              <a:ext uri="{FF2B5EF4-FFF2-40B4-BE49-F238E27FC236}">
                <a16:creationId xmlns:a16="http://schemas.microsoft.com/office/drawing/2014/main" id="{B7DA5841-E9A0-9801-2A48-461426105D94}"/>
              </a:ext>
            </a:extLst>
          </p:cNvPr>
          <p:cNvSpPr txBox="1">
            <a:spLocks/>
          </p:cNvSpPr>
          <p:nvPr/>
        </p:nvSpPr>
        <p:spPr>
          <a:xfrm>
            <a:off x="181156" y="1120475"/>
            <a:ext cx="7470474" cy="1777837"/>
          </a:xfrm>
          <a:prstGeom prst="rect">
            <a:avLst/>
          </a:prstGeom>
        </p:spPr>
        <p:txBody>
          <a:bodyPr vert="horz" lIns="91440" tIns="45720" rIns="91440" bIns="45720" rtlCol="0" anchor="t">
            <a:normAutofit/>
          </a:bodyPr>
          <a:lstStyle>
            <a:lvl1pPr marL="228600" indent="-228600" algn="l" defTabSz="914400" rtl="0" eaLnBrk="1" latinLnBrk="0" hangingPunct="1">
              <a:lnSpc>
                <a:spcPct val="110000"/>
              </a:lnSpc>
              <a:spcBef>
                <a:spcPts val="1000"/>
              </a:spcBef>
              <a:buClr>
                <a:schemeClr val="tx2"/>
              </a:buClr>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Clr>
                <a:schemeClr val="tx2"/>
              </a:buClr>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Clr>
                <a:schemeClr val="tx2"/>
              </a:buClr>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Clr>
                <a:schemeClr val="tx2"/>
              </a:buClr>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Clr>
                <a:schemeClr val="tx2"/>
              </a:buClr>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en-US" sz="2600" b="1" dirty="0">
                <a:solidFill>
                  <a:schemeClr val="bg1"/>
                </a:solidFill>
              </a:rPr>
              <a:t>Amtrak Rail Station Network</a:t>
            </a:r>
          </a:p>
          <a:p>
            <a:pPr lvl="1">
              <a:lnSpc>
                <a:spcPct val="120000"/>
              </a:lnSpc>
              <a:buClr>
                <a:schemeClr val="bg1"/>
              </a:buClr>
              <a:buFont typeface="Courier New" panose="02070309020205020404" pitchFamily="49" charset="0"/>
              <a:buChar char="o"/>
            </a:pPr>
            <a:r>
              <a:rPr lang="en-US" sz="2000" dirty="0">
                <a:solidFill>
                  <a:schemeClr val="bg1"/>
                </a:solidFill>
              </a:rPr>
              <a:t>Node definition: Rail station utilized by Amtrak</a:t>
            </a:r>
          </a:p>
          <a:p>
            <a:pPr lvl="1">
              <a:lnSpc>
                <a:spcPct val="120000"/>
              </a:lnSpc>
              <a:buClr>
                <a:schemeClr val="bg1"/>
              </a:buClr>
              <a:buFont typeface="Courier New" panose="02070309020205020404" pitchFamily="49" charset="0"/>
              <a:buChar char="o"/>
            </a:pPr>
            <a:r>
              <a:rPr lang="en-US" sz="2000" dirty="0">
                <a:solidFill>
                  <a:schemeClr val="bg1"/>
                </a:solidFill>
              </a:rPr>
              <a:t>Edge exists if: Amtrak route between two stations exists</a:t>
            </a:r>
          </a:p>
          <a:p>
            <a:pPr lvl="1">
              <a:lnSpc>
                <a:spcPct val="120000"/>
              </a:lnSpc>
              <a:buClr>
                <a:schemeClr val="bg1"/>
              </a:buClr>
              <a:buFont typeface="Courier New" panose="02070309020205020404" pitchFamily="49" charset="0"/>
              <a:buChar char="o"/>
            </a:pPr>
            <a:r>
              <a:rPr lang="en-US" sz="2000" dirty="0">
                <a:solidFill>
                  <a:schemeClr val="bg1"/>
                </a:solidFill>
              </a:rPr>
              <a:t>Weighted and Undirected</a:t>
            </a:r>
            <a:endParaRPr lang="en-US" sz="2800" dirty="0">
              <a:solidFill>
                <a:schemeClr val="bg1"/>
              </a:solidFill>
            </a:endParaRPr>
          </a:p>
        </p:txBody>
      </p:sp>
    </p:spTree>
    <p:extLst>
      <p:ext uri="{BB962C8B-B14F-4D97-AF65-F5344CB8AC3E}">
        <p14:creationId xmlns:p14="http://schemas.microsoft.com/office/powerpoint/2010/main" val="2808577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xEl>
                                              <p:pRg st="1" end="1"/>
                                            </p:txEl>
                                          </p:spTgt>
                                        </p:tgtEl>
                                        <p:attrNameLst>
                                          <p:attrName>style.visibility</p:attrName>
                                        </p:attrNameLst>
                                      </p:cBhvr>
                                      <p:to>
                                        <p:strVal val="visible"/>
                                      </p:to>
                                    </p:set>
                                    <p:animEffect transition="in" filter="fade">
                                      <p:cBhvr>
                                        <p:cTn id="7" dur="500"/>
                                        <p:tgtEl>
                                          <p:spTgt spid="10">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xEl>
                                              <p:pRg st="2" end="2"/>
                                            </p:txEl>
                                          </p:spTgt>
                                        </p:tgtEl>
                                        <p:attrNameLst>
                                          <p:attrName>style.visibility</p:attrName>
                                        </p:attrNameLst>
                                      </p:cBhvr>
                                      <p:to>
                                        <p:strVal val="visible"/>
                                      </p:to>
                                    </p:set>
                                    <p:animEffect transition="in" filter="fade">
                                      <p:cBhvr>
                                        <p:cTn id="12" dur="500"/>
                                        <p:tgtEl>
                                          <p:spTgt spid="10">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xEl>
                                              <p:pRg st="3" end="3"/>
                                            </p:txEl>
                                          </p:spTgt>
                                        </p:tgtEl>
                                        <p:attrNameLst>
                                          <p:attrName>style.visibility</p:attrName>
                                        </p:attrNameLst>
                                      </p:cBhvr>
                                      <p:to>
                                        <p:strVal val="visible"/>
                                      </p:to>
                                    </p:set>
                                    <p:animEffect transition="in" filter="fade">
                                      <p:cBhvr>
                                        <p:cTn id="17" dur="500"/>
                                        <p:tgtEl>
                                          <p:spTgt spid="10">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10">
                                            <p:txEl>
                                              <p:pRg st="1" end="1"/>
                                            </p:txEl>
                                          </p:spTgt>
                                        </p:tgtEl>
                                      </p:cBhvr>
                                    </p:animEffect>
                                    <p:set>
                                      <p:cBhvr>
                                        <p:cTn id="22" dur="1" fill="hold">
                                          <p:stCondLst>
                                            <p:cond delay="499"/>
                                          </p:stCondLst>
                                        </p:cTn>
                                        <p:tgtEl>
                                          <p:spTgt spid="10">
                                            <p:txEl>
                                              <p:pRg st="1" end="1"/>
                                            </p:txEl>
                                          </p:spTgt>
                                        </p:tgtEl>
                                        <p:attrNameLst>
                                          <p:attrName>style.visibility</p:attrName>
                                        </p:attrNameLst>
                                      </p:cBhvr>
                                      <p:to>
                                        <p:strVal val="hidden"/>
                                      </p:to>
                                    </p:set>
                                  </p:childTnLst>
                                </p:cTn>
                              </p:par>
                              <p:par>
                                <p:cTn id="23" presetID="10" presetClass="exit" presetSubtype="0" fill="hold" nodeType="withEffect">
                                  <p:stCondLst>
                                    <p:cond delay="0"/>
                                  </p:stCondLst>
                                  <p:childTnLst>
                                    <p:animEffect transition="out" filter="fade">
                                      <p:cBhvr>
                                        <p:cTn id="24" dur="500"/>
                                        <p:tgtEl>
                                          <p:spTgt spid="10">
                                            <p:txEl>
                                              <p:pRg st="2" end="2"/>
                                            </p:txEl>
                                          </p:spTgt>
                                        </p:tgtEl>
                                      </p:cBhvr>
                                    </p:animEffect>
                                    <p:set>
                                      <p:cBhvr>
                                        <p:cTn id="25" dur="1" fill="hold">
                                          <p:stCondLst>
                                            <p:cond delay="499"/>
                                          </p:stCondLst>
                                        </p:cTn>
                                        <p:tgtEl>
                                          <p:spTgt spid="10">
                                            <p:txEl>
                                              <p:pRg st="2" end="2"/>
                                            </p:txEl>
                                          </p:spTgt>
                                        </p:tgtEl>
                                        <p:attrNameLst>
                                          <p:attrName>style.visibility</p:attrName>
                                        </p:attrNameLst>
                                      </p:cBhvr>
                                      <p:to>
                                        <p:strVal val="hidden"/>
                                      </p:to>
                                    </p:set>
                                  </p:childTnLst>
                                </p:cTn>
                              </p:par>
                              <p:par>
                                <p:cTn id="26" presetID="10" presetClass="exit" presetSubtype="0" fill="hold" nodeType="withEffect">
                                  <p:stCondLst>
                                    <p:cond delay="0"/>
                                  </p:stCondLst>
                                  <p:childTnLst>
                                    <p:animEffect transition="out" filter="fade">
                                      <p:cBhvr>
                                        <p:cTn id="27" dur="500"/>
                                        <p:tgtEl>
                                          <p:spTgt spid="10">
                                            <p:txEl>
                                              <p:pRg st="3" end="3"/>
                                            </p:txEl>
                                          </p:spTgt>
                                        </p:tgtEl>
                                      </p:cBhvr>
                                    </p:animEffect>
                                    <p:set>
                                      <p:cBhvr>
                                        <p:cTn id="28" dur="1" fill="hold">
                                          <p:stCondLst>
                                            <p:cond delay="499"/>
                                          </p:stCondLst>
                                        </p:cTn>
                                        <p:tgtEl>
                                          <p:spTgt spid="10">
                                            <p:txEl>
                                              <p:pRg st="3" end="3"/>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phere of mesh and nodes">
            <a:extLst>
              <a:ext uri="{FF2B5EF4-FFF2-40B4-BE49-F238E27FC236}">
                <a16:creationId xmlns:a16="http://schemas.microsoft.com/office/drawing/2014/main" id="{F2F76076-A289-4503-0B72-CD34452A9B51}"/>
              </a:ext>
            </a:extLst>
          </p:cNvPr>
          <p:cNvPicPr>
            <a:picLocks noChangeAspect="1"/>
          </p:cNvPicPr>
          <p:nvPr/>
        </p:nvPicPr>
        <p:blipFill rotWithShape="1">
          <a:blip r:embed="rId2"/>
          <a:srcRect t="2677" b="22323"/>
          <a:stretch/>
        </p:blipFill>
        <p:spPr>
          <a:xfrm>
            <a:off x="20" y="10"/>
            <a:ext cx="12191979" cy="6857990"/>
          </a:xfrm>
          <a:prstGeom prst="rect">
            <a:avLst/>
          </a:prstGeom>
        </p:spPr>
      </p:pic>
      <p:sp>
        <p:nvSpPr>
          <p:cNvPr id="2" name="Title 1">
            <a:extLst>
              <a:ext uri="{FF2B5EF4-FFF2-40B4-BE49-F238E27FC236}">
                <a16:creationId xmlns:a16="http://schemas.microsoft.com/office/drawing/2014/main" id="{D616C5AE-816A-C82D-3539-D726E9C0C073}"/>
              </a:ext>
            </a:extLst>
          </p:cNvPr>
          <p:cNvSpPr>
            <a:spLocks noGrp="1"/>
          </p:cNvSpPr>
          <p:nvPr>
            <p:ph type="title"/>
          </p:nvPr>
        </p:nvSpPr>
        <p:spPr>
          <a:xfrm>
            <a:off x="181156" y="146823"/>
            <a:ext cx="6263578" cy="973652"/>
          </a:xfrm>
        </p:spPr>
        <p:txBody>
          <a:bodyPr vert="horz" lIns="91440" tIns="45720" rIns="91440" bIns="45720" rtlCol="0" anchor="t">
            <a:normAutofit/>
          </a:bodyPr>
          <a:lstStyle/>
          <a:p>
            <a:pPr algn="just"/>
            <a:r>
              <a:rPr lang="en-US" sz="5400" dirty="0">
                <a:ln w="12700" cap="rnd">
                  <a:solidFill>
                    <a:schemeClr val="bg1">
                      <a:alpha val="80000"/>
                    </a:schemeClr>
                  </a:solidFill>
                </a:ln>
                <a:gradFill>
                  <a:gsLst>
                    <a:gs pos="100000">
                      <a:schemeClr val="accent3">
                        <a:lumMod val="50000"/>
                        <a:alpha val="68000"/>
                      </a:schemeClr>
                    </a:gs>
                    <a:gs pos="0">
                      <a:schemeClr val="accent1"/>
                    </a:gs>
                  </a:gsLst>
                  <a:lin ang="0" scaled="1"/>
                </a:gradFill>
              </a:rPr>
              <a:t>Graph Generation</a:t>
            </a:r>
            <a:endParaRPr lang="en-US" dirty="0">
              <a:solidFill>
                <a:srgbClr val="FFFFFF"/>
              </a:solidFill>
            </a:endParaRPr>
          </a:p>
        </p:txBody>
      </p:sp>
      <p:sp>
        <p:nvSpPr>
          <p:cNvPr id="10" name="Content Placeholder 2">
            <a:extLst>
              <a:ext uri="{FF2B5EF4-FFF2-40B4-BE49-F238E27FC236}">
                <a16:creationId xmlns:a16="http://schemas.microsoft.com/office/drawing/2014/main" id="{B7DA5841-E9A0-9801-2A48-461426105D94}"/>
              </a:ext>
            </a:extLst>
          </p:cNvPr>
          <p:cNvSpPr txBox="1">
            <a:spLocks/>
          </p:cNvSpPr>
          <p:nvPr/>
        </p:nvSpPr>
        <p:spPr>
          <a:xfrm>
            <a:off x="181156" y="1120475"/>
            <a:ext cx="7470474" cy="1777837"/>
          </a:xfrm>
          <a:prstGeom prst="rect">
            <a:avLst/>
          </a:prstGeom>
        </p:spPr>
        <p:txBody>
          <a:bodyPr vert="horz" lIns="91440" tIns="45720" rIns="91440" bIns="45720" rtlCol="0" anchor="t">
            <a:normAutofit/>
          </a:bodyPr>
          <a:lstStyle>
            <a:lvl1pPr marL="228600" indent="-228600" algn="l" defTabSz="914400" rtl="0" eaLnBrk="1" latinLnBrk="0" hangingPunct="1">
              <a:lnSpc>
                <a:spcPct val="110000"/>
              </a:lnSpc>
              <a:spcBef>
                <a:spcPts val="1000"/>
              </a:spcBef>
              <a:buClr>
                <a:schemeClr val="tx2"/>
              </a:buClr>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Clr>
                <a:schemeClr val="tx2"/>
              </a:buClr>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Clr>
                <a:schemeClr val="tx2"/>
              </a:buClr>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Clr>
                <a:schemeClr val="tx2"/>
              </a:buClr>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Clr>
                <a:schemeClr val="tx2"/>
              </a:buClr>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en-US" sz="2600" b="1" dirty="0">
                <a:solidFill>
                  <a:schemeClr val="bg1"/>
                </a:solidFill>
              </a:rPr>
              <a:t>Amtrak Rail Station Network</a:t>
            </a:r>
          </a:p>
        </p:txBody>
      </p:sp>
      <p:graphicFrame>
        <p:nvGraphicFramePr>
          <p:cNvPr id="14" name="Content Placeholder 2">
            <a:extLst>
              <a:ext uri="{FF2B5EF4-FFF2-40B4-BE49-F238E27FC236}">
                <a16:creationId xmlns:a16="http://schemas.microsoft.com/office/drawing/2014/main" id="{FFC6331C-DDEB-0CA4-F7C3-D4A240056910}"/>
              </a:ext>
            </a:extLst>
          </p:cNvPr>
          <p:cNvGraphicFramePr>
            <a:graphicFrameLocks noGrp="1"/>
          </p:cNvGraphicFramePr>
          <p:nvPr>
            <p:ph idx="1"/>
          </p:nvPr>
        </p:nvGraphicFramePr>
        <p:xfrm>
          <a:off x="838200" y="1940875"/>
          <a:ext cx="10515600" cy="42360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6" name="Picture 15">
            <a:extLst>
              <a:ext uri="{FF2B5EF4-FFF2-40B4-BE49-F238E27FC236}">
                <a16:creationId xmlns:a16="http://schemas.microsoft.com/office/drawing/2014/main" id="{CEDD14AD-F245-4597-D075-14DF86A017B5}"/>
              </a:ext>
            </a:extLst>
          </p:cNvPr>
          <p:cNvPicPr>
            <a:picLocks noChangeAspect="1"/>
          </p:cNvPicPr>
          <p:nvPr/>
        </p:nvPicPr>
        <p:blipFill>
          <a:blip r:embed="rId8"/>
          <a:stretch>
            <a:fillRect/>
          </a:stretch>
        </p:blipFill>
        <p:spPr>
          <a:xfrm>
            <a:off x="6114261" y="1420922"/>
            <a:ext cx="3772426" cy="5077534"/>
          </a:xfrm>
          <a:prstGeom prst="rect">
            <a:avLst/>
          </a:prstGeom>
        </p:spPr>
      </p:pic>
      <p:sp>
        <p:nvSpPr>
          <p:cNvPr id="17" name="Right Brace 16">
            <a:extLst>
              <a:ext uri="{FF2B5EF4-FFF2-40B4-BE49-F238E27FC236}">
                <a16:creationId xmlns:a16="http://schemas.microsoft.com/office/drawing/2014/main" id="{263B5EB1-FEAA-775E-DCAD-B948BF4E96DD}"/>
              </a:ext>
            </a:extLst>
          </p:cNvPr>
          <p:cNvSpPr/>
          <p:nvPr/>
        </p:nvSpPr>
        <p:spPr>
          <a:xfrm>
            <a:off x="9886687" y="1619381"/>
            <a:ext cx="838180" cy="3004377"/>
          </a:xfrm>
          <a:prstGeom prst="rightBrace">
            <a:avLst>
              <a:gd name="adj1" fmla="val 8333"/>
              <a:gd name="adj2" fmla="val 49433"/>
            </a:avLst>
          </a:prstGeom>
          <a:noFill/>
          <a:ln w="381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8" name="Content Placeholder 2">
            <a:extLst>
              <a:ext uri="{FF2B5EF4-FFF2-40B4-BE49-F238E27FC236}">
                <a16:creationId xmlns:a16="http://schemas.microsoft.com/office/drawing/2014/main" id="{0D0D033A-B246-B1D8-FDB6-BD546A14247A}"/>
              </a:ext>
            </a:extLst>
          </p:cNvPr>
          <p:cNvSpPr txBox="1">
            <a:spLocks/>
          </p:cNvSpPr>
          <p:nvPr/>
        </p:nvSpPr>
        <p:spPr>
          <a:xfrm>
            <a:off x="10724867" y="2898312"/>
            <a:ext cx="1322716" cy="356411"/>
          </a:xfrm>
          <a:prstGeom prst="rect">
            <a:avLst/>
          </a:prstGeom>
        </p:spPr>
        <p:txBody>
          <a:bodyPr vert="horz" lIns="91440" tIns="45720" rIns="91440" bIns="45720" rtlCol="0" anchor="t">
            <a:noAutofit/>
          </a:bodyPr>
          <a:lstStyle>
            <a:lvl1pPr marL="228600" indent="-228600" algn="l" defTabSz="914400" rtl="0" eaLnBrk="1" latinLnBrk="0" hangingPunct="1">
              <a:lnSpc>
                <a:spcPct val="110000"/>
              </a:lnSpc>
              <a:spcBef>
                <a:spcPts val="1000"/>
              </a:spcBef>
              <a:buClr>
                <a:schemeClr val="tx2"/>
              </a:buClr>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Clr>
                <a:schemeClr val="tx2"/>
              </a:buClr>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Clr>
                <a:schemeClr val="tx2"/>
              </a:buClr>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Clr>
                <a:schemeClr val="tx2"/>
              </a:buClr>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Clr>
                <a:schemeClr val="tx2"/>
              </a:buClr>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en-US" b="1" dirty="0">
                <a:solidFill>
                  <a:schemeClr val="bg1"/>
                </a:solidFill>
              </a:rPr>
              <a:t>Route #1</a:t>
            </a:r>
          </a:p>
        </p:txBody>
      </p:sp>
      <p:sp>
        <p:nvSpPr>
          <p:cNvPr id="19" name="Right Brace 18">
            <a:extLst>
              <a:ext uri="{FF2B5EF4-FFF2-40B4-BE49-F238E27FC236}">
                <a16:creationId xmlns:a16="http://schemas.microsoft.com/office/drawing/2014/main" id="{2649E2D9-CAA2-6E21-923E-6670C5C6BF4D}"/>
              </a:ext>
            </a:extLst>
          </p:cNvPr>
          <p:cNvSpPr/>
          <p:nvPr/>
        </p:nvSpPr>
        <p:spPr>
          <a:xfrm>
            <a:off x="9886687" y="4945252"/>
            <a:ext cx="838180" cy="1422895"/>
          </a:xfrm>
          <a:prstGeom prst="rightBrace">
            <a:avLst>
              <a:gd name="adj1" fmla="val 8333"/>
              <a:gd name="adj2" fmla="val 49433"/>
            </a:avLst>
          </a:prstGeom>
          <a:noFill/>
          <a:ln w="381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0" name="Content Placeholder 2">
            <a:extLst>
              <a:ext uri="{FF2B5EF4-FFF2-40B4-BE49-F238E27FC236}">
                <a16:creationId xmlns:a16="http://schemas.microsoft.com/office/drawing/2014/main" id="{DAC02717-F4EC-2757-A091-8F517899CCB5}"/>
              </a:ext>
            </a:extLst>
          </p:cNvPr>
          <p:cNvSpPr txBox="1">
            <a:spLocks/>
          </p:cNvSpPr>
          <p:nvPr/>
        </p:nvSpPr>
        <p:spPr>
          <a:xfrm>
            <a:off x="10724867" y="5444158"/>
            <a:ext cx="1322716" cy="356411"/>
          </a:xfrm>
          <a:prstGeom prst="rect">
            <a:avLst/>
          </a:prstGeom>
        </p:spPr>
        <p:txBody>
          <a:bodyPr vert="horz" lIns="91440" tIns="45720" rIns="91440" bIns="45720" rtlCol="0" anchor="t">
            <a:noAutofit/>
          </a:bodyPr>
          <a:lstStyle>
            <a:lvl1pPr marL="228600" indent="-228600" algn="l" defTabSz="914400" rtl="0" eaLnBrk="1" latinLnBrk="0" hangingPunct="1">
              <a:lnSpc>
                <a:spcPct val="110000"/>
              </a:lnSpc>
              <a:spcBef>
                <a:spcPts val="1000"/>
              </a:spcBef>
              <a:buClr>
                <a:schemeClr val="tx2"/>
              </a:buClr>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Clr>
                <a:schemeClr val="tx2"/>
              </a:buClr>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Clr>
                <a:schemeClr val="tx2"/>
              </a:buClr>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Clr>
                <a:schemeClr val="tx2"/>
              </a:buClr>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Clr>
                <a:schemeClr val="tx2"/>
              </a:buClr>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en-US" b="1" dirty="0">
                <a:solidFill>
                  <a:schemeClr val="bg1"/>
                </a:solidFill>
              </a:rPr>
              <a:t>Route #2</a:t>
            </a:r>
          </a:p>
        </p:txBody>
      </p:sp>
      <p:sp>
        <p:nvSpPr>
          <p:cNvPr id="21" name="Right Brace 20">
            <a:extLst>
              <a:ext uri="{FF2B5EF4-FFF2-40B4-BE49-F238E27FC236}">
                <a16:creationId xmlns:a16="http://schemas.microsoft.com/office/drawing/2014/main" id="{694E99A2-3049-E6F0-ECA5-D6DEC723FFB2}"/>
              </a:ext>
            </a:extLst>
          </p:cNvPr>
          <p:cNvSpPr/>
          <p:nvPr/>
        </p:nvSpPr>
        <p:spPr>
          <a:xfrm>
            <a:off x="9886687" y="4623758"/>
            <a:ext cx="838180" cy="321493"/>
          </a:xfrm>
          <a:prstGeom prst="rightBrace">
            <a:avLst>
              <a:gd name="adj1" fmla="val 8333"/>
              <a:gd name="adj2" fmla="val 49433"/>
            </a:avLst>
          </a:prstGeom>
          <a:noFill/>
          <a:ln w="381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2" name="Content Placeholder 2">
            <a:extLst>
              <a:ext uri="{FF2B5EF4-FFF2-40B4-BE49-F238E27FC236}">
                <a16:creationId xmlns:a16="http://schemas.microsoft.com/office/drawing/2014/main" id="{CFF46EDE-259D-D337-EC9F-9FD5F434EA10}"/>
              </a:ext>
            </a:extLst>
          </p:cNvPr>
          <p:cNvSpPr txBox="1">
            <a:spLocks/>
          </p:cNvSpPr>
          <p:nvPr/>
        </p:nvSpPr>
        <p:spPr>
          <a:xfrm>
            <a:off x="10724867" y="4588840"/>
            <a:ext cx="1322716" cy="356411"/>
          </a:xfrm>
          <a:prstGeom prst="rect">
            <a:avLst/>
          </a:prstGeom>
        </p:spPr>
        <p:txBody>
          <a:bodyPr vert="horz" lIns="91440" tIns="45720" rIns="91440" bIns="45720" rtlCol="0" anchor="t">
            <a:noAutofit/>
          </a:bodyPr>
          <a:lstStyle>
            <a:lvl1pPr marL="228600" indent="-228600" algn="l" defTabSz="914400" rtl="0" eaLnBrk="1" latinLnBrk="0" hangingPunct="1">
              <a:lnSpc>
                <a:spcPct val="110000"/>
              </a:lnSpc>
              <a:spcBef>
                <a:spcPts val="1000"/>
              </a:spcBef>
              <a:buClr>
                <a:schemeClr val="tx2"/>
              </a:buClr>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Clr>
                <a:schemeClr val="tx2"/>
              </a:buClr>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Clr>
                <a:schemeClr val="tx2"/>
              </a:buClr>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Clr>
                <a:schemeClr val="tx2"/>
              </a:buClr>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Clr>
                <a:schemeClr val="tx2"/>
              </a:buClr>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en-US" b="1" dirty="0">
                <a:solidFill>
                  <a:schemeClr val="bg1"/>
                </a:solidFill>
              </a:rPr>
              <a:t>Break</a:t>
            </a:r>
          </a:p>
        </p:txBody>
      </p:sp>
    </p:spTree>
    <p:extLst>
      <p:ext uri="{BB962C8B-B14F-4D97-AF65-F5344CB8AC3E}">
        <p14:creationId xmlns:p14="http://schemas.microsoft.com/office/powerpoint/2010/main" val="2430187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fade">
                                      <p:cBhvr>
                                        <p:cTn id="18" dur="500"/>
                                        <p:tgtEl>
                                          <p:spTgt spid="1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fade">
                                      <p:cBhvr>
                                        <p:cTn id="23" dur="500"/>
                                        <p:tgtEl>
                                          <p:spTgt spid="21"/>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2"/>
                                        </p:tgtEl>
                                        <p:attrNameLst>
                                          <p:attrName>style.visibility</p:attrName>
                                        </p:attrNameLst>
                                      </p:cBhvr>
                                      <p:to>
                                        <p:strVal val="visible"/>
                                      </p:to>
                                    </p:set>
                                    <p:animEffect transition="in" filter="fade">
                                      <p:cBhvr>
                                        <p:cTn id="26" dur="500"/>
                                        <p:tgtEl>
                                          <p:spTgt spid="22"/>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fade">
                                      <p:cBhvr>
                                        <p:cTn id="31" dur="500"/>
                                        <p:tgtEl>
                                          <p:spTgt spid="19"/>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fade">
                                      <p:cBhvr>
                                        <p:cTn id="34" dur="500"/>
                                        <p:tgtEl>
                                          <p:spTgt spid="20"/>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xit" presetSubtype="0" fill="hold" nodeType="clickEffect">
                                  <p:stCondLst>
                                    <p:cond delay="0"/>
                                  </p:stCondLst>
                                  <p:childTnLst>
                                    <p:animEffect transition="out" filter="fade">
                                      <p:cBhvr>
                                        <p:cTn id="38" dur="500"/>
                                        <p:tgtEl>
                                          <p:spTgt spid="16"/>
                                        </p:tgtEl>
                                      </p:cBhvr>
                                    </p:animEffect>
                                    <p:set>
                                      <p:cBhvr>
                                        <p:cTn id="39" dur="1" fill="hold">
                                          <p:stCondLst>
                                            <p:cond delay="499"/>
                                          </p:stCondLst>
                                        </p:cTn>
                                        <p:tgtEl>
                                          <p:spTgt spid="16"/>
                                        </p:tgtEl>
                                        <p:attrNameLst>
                                          <p:attrName>style.visibility</p:attrName>
                                        </p:attrNameLst>
                                      </p:cBhvr>
                                      <p:to>
                                        <p:strVal val="hidden"/>
                                      </p:to>
                                    </p:set>
                                  </p:childTnLst>
                                </p:cTn>
                              </p:par>
                              <p:par>
                                <p:cTn id="40" presetID="10" presetClass="exit" presetSubtype="0" fill="hold" grpId="1" nodeType="withEffect">
                                  <p:stCondLst>
                                    <p:cond delay="0"/>
                                  </p:stCondLst>
                                  <p:childTnLst>
                                    <p:animEffect transition="out" filter="fade">
                                      <p:cBhvr>
                                        <p:cTn id="41" dur="500"/>
                                        <p:tgtEl>
                                          <p:spTgt spid="19"/>
                                        </p:tgtEl>
                                      </p:cBhvr>
                                    </p:animEffect>
                                    <p:set>
                                      <p:cBhvr>
                                        <p:cTn id="42" dur="1" fill="hold">
                                          <p:stCondLst>
                                            <p:cond delay="499"/>
                                          </p:stCondLst>
                                        </p:cTn>
                                        <p:tgtEl>
                                          <p:spTgt spid="19"/>
                                        </p:tgtEl>
                                        <p:attrNameLst>
                                          <p:attrName>style.visibility</p:attrName>
                                        </p:attrNameLst>
                                      </p:cBhvr>
                                      <p:to>
                                        <p:strVal val="hidden"/>
                                      </p:to>
                                    </p:set>
                                  </p:childTnLst>
                                </p:cTn>
                              </p:par>
                              <p:par>
                                <p:cTn id="43" presetID="10" presetClass="exit" presetSubtype="0" fill="hold" grpId="1" nodeType="withEffect">
                                  <p:stCondLst>
                                    <p:cond delay="0"/>
                                  </p:stCondLst>
                                  <p:childTnLst>
                                    <p:animEffect transition="out" filter="fade">
                                      <p:cBhvr>
                                        <p:cTn id="44" dur="500"/>
                                        <p:tgtEl>
                                          <p:spTgt spid="20"/>
                                        </p:tgtEl>
                                      </p:cBhvr>
                                    </p:animEffect>
                                    <p:set>
                                      <p:cBhvr>
                                        <p:cTn id="45" dur="1" fill="hold">
                                          <p:stCondLst>
                                            <p:cond delay="499"/>
                                          </p:stCondLst>
                                        </p:cTn>
                                        <p:tgtEl>
                                          <p:spTgt spid="20"/>
                                        </p:tgtEl>
                                        <p:attrNameLst>
                                          <p:attrName>style.visibility</p:attrName>
                                        </p:attrNameLst>
                                      </p:cBhvr>
                                      <p:to>
                                        <p:strVal val="hidden"/>
                                      </p:to>
                                    </p:set>
                                  </p:childTnLst>
                                </p:cTn>
                              </p:par>
                              <p:par>
                                <p:cTn id="46" presetID="10" presetClass="exit" presetSubtype="0" fill="hold" grpId="1" nodeType="withEffect">
                                  <p:stCondLst>
                                    <p:cond delay="0"/>
                                  </p:stCondLst>
                                  <p:childTnLst>
                                    <p:animEffect transition="out" filter="fade">
                                      <p:cBhvr>
                                        <p:cTn id="47" dur="500"/>
                                        <p:tgtEl>
                                          <p:spTgt spid="22"/>
                                        </p:tgtEl>
                                      </p:cBhvr>
                                    </p:animEffect>
                                    <p:set>
                                      <p:cBhvr>
                                        <p:cTn id="48" dur="1" fill="hold">
                                          <p:stCondLst>
                                            <p:cond delay="499"/>
                                          </p:stCondLst>
                                        </p:cTn>
                                        <p:tgtEl>
                                          <p:spTgt spid="22"/>
                                        </p:tgtEl>
                                        <p:attrNameLst>
                                          <p:attrName>style.visibility</p:attrName>
                                        </p:attrNameLst>
                                      </p:cBhvr>
                                      <p:to>
                                        <p:strVal val="hidden"/>
                                      </p:to>
                                    </p:set>
                                  </p:childTnLst>
                                </p:cTn>
                              </p:par>
                              <p:par>
                                <p:cTn id="49" presetID="10" presetClass="exit" presetSubtype="0" fill="hold" grpId="1" nodeType="withEffect">
                                  <p:stCondLst>
                                    <p:cond delay="0"/>
                                  </p:stCondLst>
                                  <p:childTnLst>
                                    <p:animEffect transition="out" filter="fade">
                                      <p:cBhvr>
                                        <p:cTn id="50" dur="500"/>
                                        <p:tgtEl>
                                          <p:spTgt spid="21"/>
                                        </p:tgtEl>
                                      </p:cBhvr>
                                    </p:animEffect>
                                    <p:set>
                                      <p:cBhvr>
                                        <p:cTn id="51" dur="1" fill="hold">
                                          <p:stCondLst>
                                            <p:cond delay="499"/>
                                          </p:stCondLst>
                                        </p:cTn>
                                        <p:tgtEl>
                                          <p:spTgt spid="21"/>
                                        </p:tgtEl>
                                        <p:attrNameLst>
                                          <p:attrName>style.visibility</p:attrName>
                                        </p:attrNameLst>
                                      </p:cBhvr>
                                      <p:to>
                                        <p:strVal val="hidden"/>
                                      </p:to>
                                    </p:set>
                                  </p:childTnLst>
                                </p:cTn>
                              </p:par>
                              <p:par>
                                <p:cTn id="52" presetID="10" presetClass="exit" presetSubtype="0" fill="hold" grpId="1" nodeType="withEffect">
                                  <p:stCondLst>
                                    <p:cond delay="0"/>
                                  </p:stCondLst>
                                  <p:childTnLst>
                                    <p:animEffect transition="out" filter="fade">
                                      <p:cBhvr>
                                        <p:cTn id="53" dur="500"/>
                                        <p:tgtEl>
                                          <p:spTgt spid="17"/>
                                        </p:tgtEl>
                                      </p:cBhvr>
                                    </p:animEffect>
                                    <p:set>
                                      <p:cBhvr>
                                        <p:cTn id="54" dur="1" fill="hold">
                                          <p:stCondLst>
                                            <p:cond delay="499"/>
                                          </p:stCondLst>
                                        </p:cTn>
                                        <p:tgtEl>
                                          <p:spTgt spid="17"/>
                                        </p:tgtEl>
                                        <p:attrNameLst>
                                          <p:attrName>style.visibility</p:attrName>
                                        </p:attrNameLst>
                                      </p:cBhvr>
                                      <p:to>
                                        <p:strVal val="hidden"/>
                                      </p:to>
                                    </p:set>
                                  </p:childTnLst>
                                </p:cTn>
                              </p:par>
                              <p:par>
                                <p:cTn id="55" presetID="10" presetClass="exit" presetSubtype="0" fill="hold" grpId="1" nodeType="withEffect">
                                  <p:stCondLst>
                                    <p:cond delay="0"/>
                                  </p:stCondLst>
                                  <p:childTnLst>
                                    <p:animEffect transition="out" filter="fade">
                                      <p:cBhvr>
                                        <p:cTn id="56" dur="500"/>
                                        <p:tgtEl>
                                          <p:spTgt spid="18"/>
                                        </p:tgtEl>
                                      </p:cBhvr>
                                    </p:animEffect>
                                    <p:set>
                                      <p:cBhvr>
                                        <p:cTn id="57" dur="1" fill="hold">
                                          <p:stCondLst>
                                            <p:cond delay="499"/>
                                          </p:stCondLst>
                                        </p:cTn>
                                        <p:tgtEl>
                                          <p:spTgt spid="1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4" grpId="0">
        <p:bldAsOne/>
      </p:bldGraphic>
      <p:bldP spid="17" grpId="0" animBg="1"/>
      <p:bldP spid="17" grpId="1" animBg="1"/>
      <p:bldP spid="18" grpId="0"/>
      <p:bldP spid="18" grpId="1"/>
      <p:bldP spid="19" grpId="0" animBg="1"/>
      <p:bldP spid="19" grpId="1" animBg="1"/>
      <p:bldP spid="20" grpId="0"/>
      <p:bldP spid="20" grpId="1"/>
      <p:bldP spid="21" grpId="0" animBg="1"/>
      <p:bldP spid="21" grpId="1" animBg="1"/>
      <p:bldP spid="22" grpId="0"/>
      <p:bldP spid="22"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phere of mesh and nodes">
            <a:extLst>
              <a:ext uri="{FF2B5EF4-FFF2-40B4-BE49-F238E27FC236}">
                <a16:creationId xmlns:a16="http://schemas.microsoft.com/office/drawing/2014/main" id="{F2F76076-A289-4503-0B72-CD34452A9B51}"/>
              </a:ext>
            </a:extLst>
          </p:cNvPr>
          <p:cNvPicPr>
            <a:picLocks noChangeAspect="1"/>
          </p:cNvPicPr>
          <p:nvPr/>
        </p:nvPicPr>
        <p:blipFill rotWithShape="1">
          <a:blip r:embed="rId2"/>
          <a:srcRect t="2677" b="22323"/>
          <a:stretch/>
        </p:blipFill>
        <p:spPr>
          <a:xfrm>
            <a:off x="20" y="10"/>
            <a:ext cx="12191979" cy="6857990"/>
          </a:xfrm>
          <a:prstGeom prst="rect">
            <a:avLst/>
          </a:prstGeom>
        </p:spPr>
      </p:pic>
      <p:sp>
        <p:nvSpPr>
          <p:cNvPr id="2" name="Title 1">
            <a:extLst>
              <a:ext uri="{FF2B5EF4-FFF2-40B4-BE49-F238E27FC236}">
                <a16:creationId xmlns:a16="http://schemas.microsoft.com/office/drawing/2014/main" id="{D616C5AE-816A-C82D-3539-D726E9C0C073}"/>
              </a:ext>
            </a:extLst>
          </p:cNvPr>
          <p:cNvSpPr>
            <a:spLocks noGrp="1"/>
          </p:cNvSpPr>
          <p:nvPr>
            <p:ph type="title"/>
          </p:nvPr>
        </p:nvSpPr>
        <p:spPr>
          <a:xfrm>
            <a:off x="181156" y="146823"/>
            <a:ext cx="6263578" cy="973652"/>
          </a:xfrm>
        </p:spPr>
        <p:txBody>
          <a:bodyPr vert="horz" lIns="91440" tIns="45720" rIns="91440" bIns="45720" rtlCol="0" anchor="t">
            <a:normAutofit/>
          </a:bodyPr>
          <a:lstStyle/>
          <a:p>
            <a:pPr algn="just"/>
            <a:r>
              <a:rPr lang="en-US" sz="5400" dirty="0">
                <a:ln w="12700" cap="rnd">
                  <a:solidFill>
                    <a:schemeClr val="bg1">
                      <a:alpha val="80000"/>
                    </a:schemeClr>
                  </a:solidFill>
                </a:ln>
                <a:gradFill>
                  <a:gsLst>
                    <a:gs pos="100000">
                      <a:schemeClr val="accent3">
                        <a:lumMod val="50000"/>
                        <a:alpha val="68000"/>
                      </a:schemeClr>
                    </a:gs>
                    <a:gs pos="0">
                      <a:schemeClr val="accent1"/>
                    </a:gs>
                  </a:gsLst>
                  <a:lin ang="0" scaled="1"/>
                </a:gradFill>
              </a:rPr>
              <a:t>Graph Generation</a:t>
            </a:r>
            <a:endParaRPr lang="en-US" dirty="0">
              <a:solidFill>
                <a:srgbClr val="FFFFFF"/>
              </a:solidFill>
            </a:endParaRPr>
          </a:p>
        </p:txBody>
      </p:sp>
      <p:graphicFrame>
        <p:nvGraphicFramePr>
          <p:cNvPr id="14" name="Content Placeholder 2">
            <a:extLst>
              <a:ext uri="{FF2B5EF4-FFF2-40B4-BE49-F238E27FC236}">
                <a16:creationId xmlns:a16="http://schemas.microsoft.com/office/drawing/2014/main" id="{FFC6331C-DDEB-0CA4-F7C3-D4A240056910}"/>
              </a:ext>
            </a:extLst>
          </p:cNvPr>
          <p:cNvGraphicFramePr>
            <a:graphicFrameLocks noGrp="1"/>
          </p:cNvGraphicFramePr>
          <p:nvPr>
            <p:ph idx="1"/>
          </p:nvPr>
        </p:nvGraphicFramePr>
        <p:xfrm>
          <a:off x="838200" y="1940875"/>
          <a:ext cx="10515600" cy="42360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3" name="Oval 22">
            <a:extLst>
              <a:ext uri="{FF2B5EF4-FFF2-40B4-BE49-F238E27FC236}">
                <a16:creationId xmlns:a16="http://schemas.microsoft.com/office/drawing/2014/main" id="{F105BF37-06DA-3C45-61A6-B943AA0F6817}"/>
              </a:ext>
            </a:extLst>
          </p:cNvPr>
          <p:cNvSpPr/>
          <p:nvPr/>
        </p:nvSpPr>
        <p:spPr>
          <a:xfrm>
            <a:off x="9470724" y="1983912"/>
            <a:ext cx="1322716" cy="914400"/>
          </a:xfrm>
          <a:prstGeom prst="ellipse">
            <a:avLst/>
          </a:prstGeom>
          <a:solidFill>
            <a:srgbClr val="81AB94"/>
          </a:solidFill>
          <a:ln w="19050">
            <a:solidFill>
              <a:srgbClr val="D8E2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530 Nodes</a:t>
            </a:r>
          </a:p>
        </p:txBody>
      </p:sp>
      <p:sp>
        <p:nvSpPr>
          <p:cNvPr id="24" name="Oval 23">
            <a:extLst>
              <a:ext uri="{FF2B5EF4-FFF2-40B4-BE49-F238E27FC236}">
                <a16:creationId xmlns:a16="http://schemas.microsoft.com/office/drawing/2014/main" id="{556BE296-C3D6-1703-8CC8-2DDA8095AFDA}"/>
              </a:ext>
            </a:extLst>
          </p:cNvPr>
          <p:cNvSpPr/>
          <p:nvPr/>
        </p:nvSpPr>
        <p:spPr>
          <a:xfrm>
            <a:off x="9470724" y="3954285"/>
            <a:ext cx="1322716" cy="914400"/>
          </a:xfrm>
          <a:prstGeom prst="ellipse">
            <a:avLst/>
          </a:prstGeom>
          <a:solidFill>
            <a:srgbClr val="81AB94"/>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592 Edges</a:t>
            </a:r>
          </a:p>
        </p:txBody>
      </p:sp>
      <p:sp>
        <p:nvSpPr>
          <p:cNvPr id="3" name="Content Placeholder 2">
            <a:extLst>
              <a:ext uri="{FF2B5EF4-FFF2-40B4-BE49-F238E27FC236}">
                <a16:creationId xmlns:a16="http://schemas.microsoft.com/office/drawing/2014/main" id="{E4C3ADDA-929C-E196-F111-F8AB3EAB5833}"/>
              </a:ext>
            </a:extLst>
          </p:cNvPr>
          <p:cNvSpPr txBox="1">
            <a:spLocks/>
          </p:cNvSpPr>
          <p:nvPr/>
        </p:nvSpPr>
        <p:spPr>
          <a:xfrm>
            <a:off x="181156" y="1120475"/>
            <a:ext cx="7470474" cy="1777837"/>
          </a:xfrm>
          <a:prstGeom prst="rect">
            <a:avLst/>
          </a:prstGeom>
        </p:spPr>
        <p:txBody>
          <a:bodyPr vert="horz" lIns="91440" tIns="45720" rIns="91440" bIns="45720" rtlCol="0" anchor="t">
            <a:normAutofit/>
          </a:bodyPr>
          <a:lstStyle>
            <a:lvl1pPr marL="228600" indent="-228600" algn="l" defTabSz="914400" rtl="0" eaLnBrk="1" latinLnBrk="0" hangingPunct="1">
              <a:lnSpc>
                <a:spcPct val="110000"/>
              </a:lnSpc>
              <a:spcBef>
                <a:spcPts val="1000"/>
              </a:spcBef>
              <a:buClr>
                <a:schemeClr val="tx2"/>
              </a:buClr>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Clr>
                <a:schemeClr val="tx2"/>
              </a:buClr>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Clr>
                <a:schemeClr val="tx2"/>
              </a:buClr>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Clr>
                <a:schemeClr val="tx2"/>
              </a:buClr>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Clr>
                <a:schemeClr val="tx2"/>
              </a:buClr>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en-US" sz="2600" b="1" dirty="0">
                <a:solidFill>
                  <a:schemeClr val="bg1"/>
                </a:solidFill>
              </a:rPr>
              <a:t>Amtrak Rail Station Network</a:t>
            </a:r>
          </a:p>
        </p:txBody>
      </p:sp>
    </p:spTree>
    <p:extLst>
      <p:ext uri="{BB962C8B-B14F-4D97-AF65-F5344CB8AC3E}">
        <p14:creationId xmlns:p14="http://schemas.microsoft.com/office/powerpoint/2010/main" val="3088348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fade">
                                      <p:cBhvr>
                                        <p:cTn id="15"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4" grpId="0">
        <p:bldAsOne/>
      </p:bldGraphic>
      <p:bldP spid="23" grpId="0" animBg="1"/>
      <p:bldP spid="2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phere of mesh and nodes">
            <a:extLst>
              <a:ext uri="{FF2B5EF4-FFF2-40B4-BE49-F238E27FC236}">
                <a16:creationId xmlns:a16="http://schemas.microsoft.com/office/drawing/2014/main" id="{F2F76076-A289-4503-0B72-CD34452A9B51}"/>
              </a:ext>
            </a:extLst>
          </p:cNvPr>
          <p:cNvPicPr>
            <a:picLocks noChangeAspect="1"/>
          </p:cNvPicPr>
          <p:nvPr/>
        </p:nvPicPr>
        <p:blipFill rotWithShape="1">
          <a:blip r:embed="rId2"/>
          <a:srcRect t="2677" b="22323"/>
          <a:stretch/>
        </p:blipFill>
        <p:spPr>
          <a:xfrm>
            <a:off x="0" y="0"/>
            <a:ext cx="12191979" cy="6858000"/>
          </a:xfrm>
          <a:prstGeom prst="rect">
            <a:avLst/>
          </a:prstGeom>
        </p:spPr>
      </p:pic>
      <p:sp>
        <p:nvSpPr>
          <p:cNvPr id="2" name="Title 1">
            <a:extLst>
              <a:ext uri="{FF2B5EF4-FFF2-40B4-BE49-F238E27FC236}">
                <a16:creationId xmlns:a16="http://schemas.microsoft.com/office/drawing/2014/main" id="{D616C5AE-816A-C82D-3539-D726E9C0C073}"/>
              </a:ext>
            </a:extLst>
          </p:cNvPr>
          <p:cNvSpPr>
            <a:spLocks noGrp="1"/>
          </p:cNvSpPr>
          <p:nvPr>
            <p:ph type="title"/>
          </p:nvPr>
        </p:nvSpPr>
        <p:spPr>
          <a:xfrm>
            <a:off x="181156" y="146823"/>
            <a:ext cx="6263578" cy="973652"/>
          </a:xfrm>
        </p:spPr>
        <p:txBody>
          <a:bodyPr vert="horz" lIns="91440" tIns="45720" rIns="91440" bIns="45720" rtlCol="0" anchor="t">
            <a:normAutofit/>
          </a:bodyPr>
          <a:lstStyle/>
          <a:p>
            <a:pPr algn="just"/>
            <a:r>
              <a:rPr lang="en-US" sz="5400" dirty="0">
                <a:ln w="12700" cap="rnd">
                  <a:solidFill>
                    <a:schemeClr val="bg1">
                      <a:alpha val="80000"/>
                    </a:schemeClr>
                  </a:solidFill>
                </a:ln>
                <a:gradFill>
                  <a:gsLst>
                    <a:gs pos="100000">
                      <a:schemeClr val="accent3">
                        <a:lumMod val="50000"/>
                        <a:alpha val="68000"/>
                      </a:schemeClr>
                    </a:gs>
                    <a:gs pos="0">
                      <a:schemeClr val="accent1"/>
                    </a:gs>
                  </a:gsLst>
                  <a:lin ang="0" scaled="1"/>
                </a:gradFill>
              </a:rPr>
              <a:t>Graph Generation</a:t>
            </a:r>
            <a:endParaRPr lang="en-US" dirty="0">
              <a:solidFill>
                <a:srgbClr val="FFFFFF"/>
              </a:solidFill>
            </a:endParaRPr>
          </a:p>
        </p:txBody>
      </p:sp>
      <p:sp>
        <p:nvSpPr>
          <p:cNvPr id="10" name="Content Placeholder 2">
            <a:extLst>
              <a:ext uri="{FF2B5EF4-FFF2-40B4-BE49-F238E27FC236}">
                <a16:creationId xmlns:a16="http://schemas.microsoft.com/office/drawing/2014/main" id="{B7DA5841-E9A0-9801-2A48-461426105D94}"/>
              </a:ext>
            </a:extLst>
          </p:cNvPr>
          <p:cNvSpPr txBox="1">
            <a:spLocks/>
          </p:cNvSpPr>
          <p:nvPr/>
        </p:nvSpPr>
        <p:spPr>
          <a:xfrm>
            <a:off x="181156" y="1120475"/>
            <a:ext cx="7470474" cy="1777837"/>
          </a:xfrm>
          <a:prstGeom prst="rect">
            <a:avLst/>
          </a:prstGeom>
        </p:spPr>
        <p:txBody>
          <a:bodyPr vert="horz" lIns="91440" tIns="45720" rIns="91440" bIns="45720" rtlCol="0" anchor="t">
            <a:normAutofit/>
          </a:bodyPr>
          <a:lstStyle>
            <a:lvl1pPr marL="228600" indent="-228600" algn="l" defTabSz="914400" rtl="0" eaLnBrk="1" latinLnBrk="0" hangingPunct="1">
              <a:lnSpc>
                <a:spcPct val="110000"/>
              </a:lnSpc>
              <a:spcBef>
                <a:spcPts val="1000"/>
              </a:spcBef>
              <a:buClr>
                <a:schemeClr val="tx2"/>
              </a:buClr>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Clr>
                <a:schemeClr val="tx2"/>
              </a:buClr>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Clr>
                <a:schemeClr val="tx2"/>
              </a:buClr>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Clr>
                <a:schemeClr val="tx2"/>
              </a:buClr>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Clr>
                <a:schemeClr val="tx2"/>
              </a:buClr>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en-US" sz="2600" b="1" dirty="0">
                <a:solidFill>
                  <a:schemeClr val="bg1"/>
                </a:solidFill>
              </a:rPr>
              <a:t>Populous U.S. City Network</a:t>
            </a:r>
          </a:p>
          <a:p>
            <a:pPr lvl="1">
              <a:lnSpc>
                <a:spcPct val="120000"/>
              </a:lnSpc>
              <a:buClr>
                <a:schemeClr val="bg1"/>
              </a:buClr>
              <a:buFont typeface="Courier New" panose="02070309020205020404" pitchFamily="49" charset="0"/>
              <a:buChar char="o"/>
            </a:pPr>
            <a:r>
              <a:rPr lang="en-US" sz="2000" dirty="0">
                <a:solidFill>
                  <a:schemeClr val="bg1"/>
                </a:solidFill>
              </a:rPr>
              <a:t>Node definition: City estimated to have a population of 100,000 or greater by July 1, 2021, as estimated by the 2020 U.S. Census</a:t>
            </a:r>
          </a:p>
        </p:txBody>
      </p:sp>
    </p:spTree>
    <p:extLst>
      <p:ext uri="{BB962C8B-B14F-4D97-AF65-F5344CB8AC3E}">
        <p14:creationId xmlns:p14="http://schemas.microsoft.com/office/powerpoint/2010/main" val="1302451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xEl>
                                              <p:pRg st="1" end="1"/>
                                            </p:txEl>
                                          </p:spTgt>
                                        </p:tgtEl>
                                        <p:attrNameLst>
                                          <p:attrName>style.visibility</p:attrName>
                                        </p:attrNameLst>
                                      </p:cBhvr>
                                      <p:to>
                                        <p:strVal val="visible"/>
                                      </p:to>
                                    </p:set>
                                    <p:animEffect transition="in" filter="fade">
                                      <p:cBhvr>
                                        <p:cTn id="7" dur="500"/>
                                        <p:tgtEl>
                                          <p:spTgt spid="10">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10">
                                            <p:txEl>
                                              <p:pRg st="1" end="1"/>
                                            </p:txEl>
                                          </p:spTgt>
                                        </p:tgtEl>
                                      </p:cBhvr>
                                    </p:animEffect>
                                    <p:set>
                                      <p:cBhvr>
                                        <p:cTn id="12" dur="1" fill="hold">
                                          <p:stCondLst>
                                            <p:cond delay="499"/>
                                          </p:stCondLst>
                                        </p:cTn>
                                        <p:tgtEl>
                                          <p:spTgt spid="10">
                                            <p:txEl>
                                              <p:pRg st="1" end="1"/>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phere of mesh and nodes">
            <a:extLst>
              <a:ext uri="{FF2B5EF4-FFF2-40B4-BE49-F238E27FC236}">
                <a16:creationId xmlns:a16="http://schemas.microsoft.com/office/drawing/2014/main" id="{F2F76076-A289-4503-0B72-CD34452A9B51}"/>
              </a:ext>
            </a:extLst>
          </p:cNvPr>
          <p:cNvPicPr>
            <a:picLocks noChangeAspect="1"/>
          </p:cNvPicPr>
          <p:nvPr/>
        </p:nvPicPr>
        <p:blipFill rotWithShape="1">
          <a:blip r:embed="rId2"/>
          <a:srcRect t="2677" b="22323"/>
          <a:stretch/>
        </p:blipFill>
        <p:spPr>
          <a:xfrm>
            <a:off x="0" y="0"/>
            <a:ext cx="12191979" cy="6858000"/>
          </a:xfrm>
          <a:prstGeom prst="rect">
            <a:avLst/>
          </a:prstGeom>
        </p:spPr>
      </p:pic>
      <p:graphicFrame>
        <p:nvGraphicFramePr>
          <p:cNvPr id="14" name="Content Placeholder 2">
            <a:extLst>
              <a:ext uri="{FF2B5EF4-FFF2-40B4-BE49-F238E27FC236}">
                <a16:creationId xmlns:a16="http://schemas.microsoft.com/office/drawing/2014/main" id="{FFC6331C-DDEB-0CA4-F7C3-D4A240056910}"/>
              </a:ext>
            </a:extLst>
          </p:cNvPr>
          <p:cNvGraphicFramePr>
            <a:graphicFrameLocks noGrp="1"/>
          </p:cNvGraphicFramePr>
          <p:nvPr>
            <p:ph idx="1"/>
          </p:nvPr>
        </p:nvGraphicFramePr>
        <p:xfrm>
          <a:off x="838200" y="1940875"/>
          <a:ext cx="10515600" cy="42360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itle 1">
            <a:extLst>
              <a:ext uri="{FF2B5EF4-FFF2-40B4-BE49-F238E27FC236}">
                <a16:creationId xmlns:a16="http://schemas.microsoft.com/office/drawing/2014/main" id="{D616C5AE-816A-C82D-3539-D726E9C0C073}"/>
              </a:ext>
            </a:extLst>
          </p:cNvPr>
          <p:cNvSpPr>
            <a:spLocks noGrp="1"/>
          </p:cNvSpPr>
          <p:nvPr>
            <p:ph type="title"/>
          </p:nvPr>
        </p:nvSpPr>
        <p:spPr>
          <a:xfrm>
            <a:off x="181156" y="146823"/>
            <a:ext cx="6263578" cy="973652"/>
          </a:xfrm>
        </p:spPr>
        <p:txBody>
          <a:bodyPr vert="horz" lIns="91440" tIns="45720" rIns="91440" bIns="45720" rtlCol="0" anchor="t">
            <a:normAutofit/>
          </a:bodyPr>
          <a:lstStyle/>
          <a:p>
            <a:pPr algn="just"/>
            <a:r>
              <a:rPr lang="en-US" sz="5400" dirty="0">
                <a:ln w="12700" cap="rnd">
                  <a:solidFill>
                    <a:schemeClr val="bg1">
                      <a:alpha val="80000"/>
                    </a:schemeClr>
                  </a:solidFill>
                </a:ln>
                <a:gradFill>
                  <a:gsLst>
                    <a:gs pos="100000">
                      <a:schemeClr val="accent3">
                        <a:lumMod val="50000"/>
                        <a:alpha val="68000"/>
                      </a:schemeClr>
                    </a:gs>
                    <a:gs pos="0">
                      <a:schemeClr val="accent1"/>
                    </a:gs>
                  </a:gsLst>
                  <a:lin ang="0" scaled="1"/>
                </a:gradFill>
              </a:rPr>
              <a:t>Graph Generation</a:t>
            </a:r>
            <a:endParaRPr lang="en-US" dirty="0">
              <a:solidFill>
                <a:srgbClr val="FFFFFF"/>
              </a:solidFill>
            </a:endParaRPr>
          </a:p>
        </p:txBody>
      </p:sp>
      <p:sp>
        <p:nvSpPr>
          <p:cNvPr id="10" name="Content Placeholder 2">
            <a:extLst>
              <a:ext uri="{FF2B5EF4-FFF2-40B4-BE49-F238E27FC236}">
                <a16:creationId xmlns:a16="http://schemas.microsoft.com/office/drawing/2014/main" id="{B7DA5841-E9A0-9801-2A48-461426105D94}"/>
              </a:ext>
            </a:extLst>
          </p:cNvPr>
          <p:cNvSpPr txBox="1">
            <a:spLocks/>
          </p:cNvSpPr>
          <p:nvPr/>
        </p:nvSpPr>
        <p:spPr>
          <a:xfrm>
            <a:off x="181156" y="1120475"/>
            <a:ext cx="7470474" cy="1777837"/>
          </a:xfrm>
          <a:prstGeom prst="rect">
            <a:avLst/>
          </a:prstGeom>
        </p:spPr>
        <p:txBody>
          <a:bodyPr vert="horz" lIns="91440" tIns="45720" rIns="91440" bIns="45720" rtlCol="0" anchor="t">
            <a:normAutofit/>
          </a:bodyPr>
          <a:lstStyle>
            <a:lvl1pPr marL="228600" indent="-228600" algn="l" defTabSz="914400" rtl="0" eaLnBrk="1" latinLnBrk="0" hangingPunct="1">
              <a:lnSpc>
                <a:spcPct val="110000"/>
              </a:lnSpc>
              <a:spcBef>
                <a:spcPts val="1000"/>
              </a:spcBef>
              <a:buClr>
                <a:schemeClr val="tx2"/>
              </a:buClr>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Clr>
                <a:schemeClr val="tx2"/>
              </a:buClr>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Clr>
                <a:schemeClr val="tx2"/>
              </a:buClr>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Clr>
                <a:schemeClr val="tx2"/>
              </a:buClr>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Clr>
                <a:schemeClr val="tx2"/>
              </a:buClr>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en-US" sz="2600" b="1" dirty="0">
                <a:solidFill>
                  <a:schemeClr val="bg1"/>
                </a:solidFill>
              </a:rPr>
              <a:t>Populous U.S. City Network</a:t>
            </a:r>
          </a:p>
        </p:txBody>
      </p:sp>
      <p:sp>
        <p:nvSpPr>
          <p:cNvPr id="23" name="Oval 22">
            <a:extLst>
              <a:ext uri="{FF2B5EF4-FFF2-40B4-BE49-F238E27FC236}">
                <a16:creationId xmlns:a16="http://schemas.microsoft.com/office/drawing/2014/main" id="{F105BF37-06DA-3C45-61A6-B943AA0F6817}"/>
              </a:ext>
            </a:extLst>
          </p:cNvPr>
          <p:cNvSpPr/>
          <p:nvPr/>
        </p:nvSpPr>
        <p:spPr>
          <a:xfrm>
            <a:off x="6990272" y="2324426"/>
            <a:ext cx="1322716" cy="914400"/>
          </a:xfrm>
          <a:prstGeom prst="ellipse">
            <a:avLst/>
          </a:prstGeom>
          <a:solidFill>
            <a:srgbClr val="81AB94"/>
          </a:solidFill>
          <a:ln w="19050">
            <a:solidFill>
              <a:srgbClr val="D8E2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331 Nodes</a:t>
            </a:r>
          </a:p>
        </p:txBody>
      </p:sp>
      <p:pic>
        <p:nvPicPr>
          <p:cNvPr id="4" name="Picture 3">
            <a:extLst>
              <a:ext uri="{FF2B5EF4-FFF2-40B4-BE49-F238E27FC236}">
                <a16:creationId xmlns:a16="http://schemas.microsoft.com/office/drawing/2014/main" id="{17497AA0-755C-1C88-F198-22359A55CEAC}"/>
              </a:ext>
            </a:extLst>
          </p:cNvPr>
          <p:cNvPicPr>
            <a:picLocks noChangeAspect="1"/>
          </p:cNvPicPr>
          <p:nvPr/>
        </p:nvPicPr>
        <p:blipFill>
          <a:blip r:embed="rId8"/>
          <a:stretch>
            <a:fillRect/>
          </a:stretch>
        </p:blipFill>
        <p:spPr>
          <a:xfrm>
            <a:off x="1037508" y="5924658"/>
            <a:ext cx="10116962" cy="885949"/>
          </a:xfrm>
          <a:prstGeom prst="rect">
            <a:avLst/>
          </a:prstGeom>
        </p:spPr>
      </p:pic>
      <p:sp>
        <p:nvSpPr>
          <p:cNvPr id="6" name="Oval 5">
            <a:extLst>
              <a:ext uri="{FF2B5EF4-FFF2-40B4-BE49-F238E27FC236}">
                <a16:creationId xmlns:a16="http://schemas.microsoft.com/office/drawing/2014/main" id="{A22D3DC0-AAC5-F69D-1B0B-20B7BF22225C}"/>
              </a:ext>
            </a:extLst>
          </p:cNvPr>
          <p:cNvSpPr/>
          <p:nvPr/>
        </p:nvSpPr>
        <p:spPr>
          <a:xfrm>
            <a:off x="10581132" y="2324426"/>
            <a:ext cx="1545336" cy="914400"/>
          </a:xfrm>
          <a:prstGeom prst="ellipse">
            <a:avLst/>
          </a:prstGeom>
          <a:solidFill>
            <a:srgbClr val="81AB94"/>
          </a:solidFill>
          <a:ln w="19050">
            <a:solidFill>
              <a:srgbClr val="D8E2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Induced</a:t>
            </a:r>
          </a:p>
        </p:txBody>
      </p:sp>
      <p:sp>
        <p:nvSpPr>
          <p:cNvPr id="7" name="Oval 6">
            <a:extLst>
              <a:ext uri="{FF2B5EF4-FFF2-40B4-BE49-F238E27FC236}">
                <a16:creationId xmlns:a16="http://schemas.microsoft.com/office/drawing/2014/main" id="{7CD3E150-2B19-BFE7-573B-89AB0D9D324F}"/>
              </a:ext>
            </a:extLst>
          </p:cNvPr>
          <p:cNvSpPr/>
          <p:nvPr/>
        </p:nvSpPr>
        <p:spPr>
          <a:xfrm>
            <a:off x="10581132" y="3619175"/>
            <a:ext cx="1545336" cy="914400"/>
          </a:xfrm>
          <a:prstGeom prst="ellipse">
            <a:avLst/>
          </a:prstGeom>
          <a:solidFill>
            <a:srgbClr val="81AB94"/>
          </a:solidFill>
          <a:ln w="19050">
            <a:solidFill>
              <a:srgbClr val="D8E2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Non-Induced</a:t>
            </a:r>
          </a:p>
        </p:txBody>
      </p:sp>
    </p:spTree>
    <p:extLst>
      <p:ext uri="{BB962C8B-B14F-4D97-AF65-F5344CB8AC3E}">
        <p14:creationId xmlns:p14="http://schemas.microsoft.com/office/powerpoint/2010/main" val="1609193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fade">
                                      <p:cBhvr>
                                        <p:cTn id="17" dur="500"/>
                                        <p:tgtEl>
                                          <p:spTgt spid="2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4" grpId="0">
        <p:bldAsOne/>
      </p:bldGraphic>
      <p:bldP spid="23" grpId="0" animBg="1"/>
      <p:bldP spid="6" grpId="0" animBg="1"/>
      <p:bldP spid="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phere of mesh and nodes">
            <a:extLst>
              <a:ext uri="{FF2B5EF4-FFF2-40B4-BE49-F238E27FC236}">
                <a16:creationId xmlns:a16="http://schemas.microsoft.com/office/drawing/2014/main" id="{F2F76076-A289-4503-0B72-CD34452A9B51}"/>
              </a:ext>
            </a:extLst>
          </p:cNvPr>
          <p:cNvPicPr>
            <a:picLocks noChangeAspect="1"/>
          </p:cNvPicPr>
          <p:nvPr/>
        </p:nvPicPr>
        <p:blipFill rotWithShape="1">
          <a:blip r:embed="rId2"/>
          <a:srcRect t="2677" b="22323"/>
          <a:stretch/>
        </p:blipFill>
        <p:spPr>
          <a:xfrm>
            <a:off x="0" y="0"/>
            <a:ext cx="12191979" cy="6858000"/>
          </a:xfrm>
          <a:prstGeom prst="rect">
            <a:avLst/>
          </a:prstGeom>
        </p:spPr>
      </p:pic>
      <p:sp>
        <p:nvSpPr>
          <p:cNvPr id="2" name="Title 1">
            <a:extLst>
              <a:ext uri="{FF2B5EF4-FFF2-40B4-BE49-F238E27FC236}">
                <a16:creationId xmlns:a16="http://schemas.microsoft.com/office/drawing/2014/main" id="{D616C5AE-816A-C82D-3539-D726E9C0C073}"/>
              </a:ext>
            </a:extLst>
          </p:cNvPr>
          <p:cNvSpPr>
            <a:spLocks noGrp="1"/>
          </p:cNvSpPr>
          <p:nvPr>
            <p:ph type="title"/>
          </p:nvPr>
        </p:nvSpPr>
        <p:spPr>
          <a:xfrm>
            <a:off x="181156" y="146823"/>
            <a:ext cx="6263578" cy="973652"/>
          </a:xfrm>
        </p:spPr>
        <p:txBody>
          <a:bodyPr vert="horz" lIns="91440" tIns="45720" rIns="91440" bIns="45720" rtlCol="0" anchor="t">
            <a:normAutofit/>
          </a:bodyPr>
          <a:lstStyle/>
          <a:p>
            <a:pPr algn="just"/>
            <a:r>
              <a:rPr lang="en-US" sz="5400" dirty="0">
                <a:ln w="12700" cap="rnd">
                  <a:solidFill>
                    <a:schemeClr val="bg1">
                      <a:alpha val="80000"/>
                    </a:schemeClr>
                  </a:solidFill>
                </a:ln>
                <a:gradFill>
                  <a:gsLst>
                    <a:gs pos="100000">
                      <a:schemeClr val="accent3">
                        <a:lumMod val="50000"/>
                        <a:alpha val="68000"/>
                      </a:schemeClr>
                    </a:gs>
                    <a:gs pos="0">
                      <a:schemeClr val="accent1"/>
                    </a:gs>
                  </a:gsLst>
                  <a:lin ang="0" scaled="1"/>
                </a:gradFill>
              </a:rPr>
              <a:t>Graph Generation</a:t>
            </a:r>
            <a:endParaRPr lang="en-US" dirty="0">
              <a:solidFill>
                <a:srgbClr val="FFFFFF"/>
              </a:solidFill>
            </a:endParaRPr>
          </a:p>
        </p:txBody>
      </p:sp>
      <p:sp>
        <p:nvSpPr>
          <p:cNvPr id="10" name="Content Placeholder 2">
            <a:extLst>
              <a:ext uri="{FF2B5EF4-FFF2-40B4-BE49-F238E27FC236}">
                <a16:creationId xmlns:a16="http://schemas.microsoft.com/office/drawing/2014/main" id="{B7DA5841-E9A0-9801-2A48-461426105D94}"/>
              </a:ext>
            </a:extLst>
          </p:cNvPr>
          <p:cNvSpPr txBox="1">
            <a:spLocks/>
          </p:cNvSpPr>
          <p:nvPr/>
        </p:nvSpPr>
        <p:spPr>
          <a:xfrm>
            <a:off x="181156" y="1463375"/>
            <a:ext cx="7470474" cy="1777837"/>
          </a:xfrm>
          <a:prstGeom prst="rect">
            <a:avLst/>
          </a:prstGeom>
        </p:spPr>
        <p:txBody>
          <a:bodyPr vert="horz" lIns="91440" tIns="45720" rIns="91440" bIns="45720" rtlCol="0" anchor="t">
            <a:normAutofit fontScale="92500" lnSpcReduction="20000"/>
          </a:bodyPr>
          <a:lstStyle>
            <a:lvl1pPr marL="228600" indent="-228600" algn="l" defTabSz="914400" rtl="0" eaLnBrk="1" latinLnBrk="0" hangingPunct="1">
              <a:lnSpc>
                <a:spcPct val="110000"/>
              </a:lnSpc>
              <a:spcBef>
                <a:spcPts val="1000"/>
              </a:spcBef>
              <a:buClr>
                <a:schemeClr val="tx2"/>
              </a:buClr>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Clr>
                <a:schemeClr val="tx2"/>
              </a:buClr>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Clr>
                <a:schemeClr val="tx2"/>
              </a:buClr>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Clr>
                <a:schemeClr val="tx2"/>
              </a:buClr>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Clr>
                <a:schemeClr val="tx2"/>
              </a:buClr>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en-US" sz="2600" b="1" dirty="0">
                <a:solidFill>
                  <a:schemeClr val="bg1"/>
                </a:solidFill>
              </a:rPr>
              <a:t>Populous U.S. City Network (Induced)</a:t>
            </a:r>
          </a:p>
          <a:p>
            <a:pPr lvl="1">
              <a:lnSpc>
                <a:spcPct val="120000"/>
              </a:lnSpc>
              <a:buClr>
                <a:schemeClr val="bg1"/>
              </a:buClr>
              <a:buFont typeface="Courier New" panose="02070309020205020404" pitchFamily="49" charset="0"/>
              <a:buChar char="o"/>
            </a:pPr>
            <a:r>
              <a:rPr lang="en-US" sz="2000" dirty="0">
                <a:solidFill>
                  <a:schemeClr val="bg1"/>
                </a:solidFill>
              </a:rPr>
              <a:t>Edge exists if:</a:t>
            </a:r>
          </a:p>
          <a:p>
            <a:pPr lvl="2">
              <a:lnSpc>
                <a:spcPct val="120000"/>
              </a:lnSpc>
              <a:buClr>
                <a:schemeClr val="bg1"/>
              </a:buClr>
              <a:buFont typeface="Courier New" panose="02070309020205020404" pitchFamily="49" charset="0"/>
              <a:buChar char="o"/>
            </a:pPr>
            <a:r>
              <a:rPr lang="en-US" sz="1800" dirty="0">
                <a:solidFill>
                  <a:schemeClr val="bg1"/>
                </a:solidFill>
              </a:rPr>
              <a:t>Edge exists in Amtrak Network</a:t>
            </a:r>
          </a:p>
          <a:p>
            <a:pPr lvl="2">
              <a:lnSpc>
                <a:spcPct val="120000"/>
              </a:lnSpc>
              <a:buClr>
                <a:schemeClr val="bg1"/>
              </a:buClr>
              <a:buFont typeface="Courier New" panose="02070309020205020404" pitchFamily="49" charset="0"/>
              <a:buChar char="o"/>
            </a:pPr>
            <a:r>
              <a:rPr lang="en-US" sz="1800" dirty="0">
                <a:solidFill>
                  <a:schemeClr val="bg1"/>
                </a:solidFill>
              </a:rPr>
              <a:t>Both adjacent stations are within a defined city</a:t>
            </a:r>
          </a:p>
          <a:p>
            <a:pPr lvl="1">
              <a:lnSpc>
                <a:spcPct val="120000"/>
              </a:lnSpc>
              <a:buClr>
                <a:schemeClr val="bg1"/>
              </a:buClr>
              <a:buFont typeface="Courier New" panose="02070309020205020404" pitchFamily="49" charset="0"/>
              <a:buChar char="o"/>
            </a:pPr>
            <a:r>
              <a:rPr lang="en-US" sz="2000" dirty="0">
                <a:solidFill>
                  <a:schemeClr val="bg1"/>
                </a:solidFill>
              </a:rPr>
              <a:t>“Direct-Route” Graph</a:t>
            </a:r>
          </a:p>
        </p:txBody>
      </p:sp>
      <p:sp>
        <p:nvSpPr>
          <p:cNvPr id="27" name="Content Placeholder 2">
            <a:extLst>
              <a:ext uri="{FF2B5EF4-FFF2-40B4-BE49-F238E27FC236}">
                <a16:creationId xmlns:a16="http://schemas.microsoft.com/office/drawing/2014/main" id="{9594E956-23F1-4F78-749D-4E2290003F27}"/>
              </a:ext>
            </a:extLst>
          </p:cNvPr>
          <p:cNvSpPr txBox="1">
            <a:spLocks/>
          </p:cNvSpPr>
          <p:nvPr/>
        </p:nvSpPr>
        <p:spPr>
          <a:xfrm>
            <a:off x="181156" y="3959688"/>
            <a:ext cx="7470474" cy="1777837"/>
          </a:xfrm>
          <a:prstGeom prst="rect">
            <a:avLst/>
          </a:prstGeom>
        </p:spPr>
        <p:txBody>
          <a:bodyPr vert="horz" lIns="91440" tIns="45720" rIns="91440" bIns="45720" rtlCol="0" anchor="t">
            <a:normAutofit fontScale="92500" lnSpcReduction="20000"/>
          </a:bodyPr>
          <a:lstStyle>
            <a:lvl1pPr marL="228600" indent="-228600" algn="l" defTabSz="914400" rtl="0" eaLnBrk="1" latinLnBrk="0" hangingPunct="1">
              <a:lnSpc>
                <a:spcPct val="110000"/>
              </a:lnSpc>
              <a:spcBef>
                <a:spcPts val="1000"/>
              </a:spcBef>
              <a:buClr>
                <a:schemeClr val="tx2"/>
              </a:buClr>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Clr>
                <a:schemeClr val="tx2"/>
              </a:buClr>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Clr>
                <a:schemeClr val="tx2"/>
              </a:buClr>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Clr>
                <a:schemeClr val="tx2"/>
              </a:buClr>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Clr>
                <a:schemeClr val="tx2"/>
              </a:buClr>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en-US" sz="2600" b="1" dirty="0">
                <a:solidFill>
                  <a:schemeClr val="bg1"/>
                </a:solidFill>
              </a:rPr>
              <a:t>Populous U.S. City Network (Non-Induced)</a:t>
            </a:r>
          </a:p>
          <a:p>
            <a:pPr lvl="1">
              <a:lnSpc>
                <a:spcPct val="120000"/>
              </a:lnSpc>
              <a:buClr>
                <a:schemeClr val="bg1"/>
              </a:buClr>
              <a:buFont typeface="Courier New" panose="02070309020205020404" pitchFamily="49" charset="0"/>
              <a:buChar char="o"/>
            </a:pPr>
            <a:r>
              <a:rPr lang="en-US" sz="2000" dirty="0">
                <a:solidFill>
                  <a:schemeClr val="bg1"/>
                </a:solidFill>
              </a:rPr>
              <a:t>Edge exists if:</a:t>
            </a:r>
          </a:p>
          <a:p>
            <a:pPr lvl="2">
              <a:lnSpc>
                <a:spcPct val="120000"/>
              </a:lnSpc>
              <a:buClr>
                <a:schemeClr val="bg1"/>
              </a:buClr>
              <a:buFont typeface="Courier New" panose="02070309020205020404" pitchFamily="49" charset="0"/>
              <a:buChar char="o"/>
            </a:pPr>
            <a:r>
              <a:rPr lang="en-US" sz="1800" dirty="0">
                <a:solidFill>
                  <a:schemeClr val="bg1"/>
                </a:solidFill>
              </a:rPr>
              <a:t>Amtrak route travels between adjacent cities without passing through any other defined cities</a:t>
            </a:r>
          </a:p>
          <a:p>
            <a:pPr lvl="1">
              <a:lnSpc>
                <a:spcPct val="120000"/>
              </a:lnSpc>
              <a:buClr>
                <a:schemeClr val="bg1"/>
              </a:buClr>
              <a:buFont typeface="Courier New" panose="02070309020205020404" pitchFamily="49" charset="0"/>
              <a:buChar char="o"/>
            </a:pPr>
            <a:r>
              <a:rPr lang="en-US" sz="2000" dirty="0">
                <a:solidFill>
                  <a:schemeClr val="bg1"/>
                </a:solidFill>
              </a:rPr>
              <a:t>“Destinations” Graph</a:t>
            </a:r>
          </a:p>
        </p:txBody>
      </p:sp>
      <p:sp>
        <p:nvSpPr>
          <p:cNvPr id="28" name="Oval 27">
            <a:extLst>
              <a:ext uri="{FF2B5EF4-FFF2-40B4-BE49-F238E27FC236}">
                <a16:creationId xmlns:a16="http://schemas.microsoft.com/office/drawing/2014/main" id="{EDAD841A-B626-C74C-4904-866E68AD87EF}"/>
              </a:ext>
            </a:extLst>
          </p:cNvPr>
          <p:cNvSpPr/>
          <p:nvPr/>
        </p:nvSpPr>
        <p:spPr>
          <a:xfrm>
            <a:off x="7651630" y="1865549"/>
            <a:ext cx="1322716" cy="914400"/>
          </a:xfrm>
          <a:prstGeom prst="ellipse">
            <a:avLst/>
          </a:prstGeom>
          <a:solidFill>
            <a:srgbClr val="81AB94"/>
          </a:solidFill>
          <a:ln w="19050">
            <a:solidFill>
              <a:srgbClr val="D8E2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331 Nodes</a:t>
            </a:r>
          </a:p>
        </p:txBody>
      </p:sp>
      <p:sp>
        <p:nvSpPr>
          <p:cNvPr id="29" name="Oval 28">
            <a:extLst>
              <a:ext uri="{FF2B5EF4-FFF2-40B4-BE49-F238E27FC236}">
                <a16:creationId xmlns:a16="http://schemas.microsoft.com/office/drawing/2014/main" id="{A07EAA8B-B98B-0B06-C827-42A2453E147C}"/>
              </a:ext>
            </a:extLst>
          </p:cNvPr>
          <p:cNvSpPr/>
          <p:nvPr/>
        </p:nvSpPr>
        <p:spPr>
          <a:xfrm>
            <a:off x="9394705" y="1865549"/>
            <a:ext cx="1322716" cy="914400"/>
          </a:xfrm>
          <a:prstGeom prst="ellipse">
            <a:avLst/>
          </a:prstGeom>
          <a:solidFill>
            <a:srgbClr val="81AB94"/>
          </a:solidFill>
          <a:ln w="19050">
            <a:solidFill>
              <a:srgbClr val="D8E2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74 Edges</a:t>
            </a:r>
          </a:p>
        </p:txBody>
      </p:sp>
      <p:sp>
        <p:nvSpPr>
          <p:cNvPr id="30" name="Oval 29">
            <a:extLst>
              <a:ext uri="{FF2B5EF4-FFF2-40B4-BE49-F238E27FC236}">
                <a16:creationId xmlns:a16="http://schemas.microsoft.com/office/drawing/2014/main" id="{5DC64B16-C2E8-632C-6639-52B48A632D9E}"/>
              </a:ext>
            </a:extLst>
          </p:cNvPr>
          <p:cNvSpPr/>
          <p:nvPr/>
        </p:nvSpPr>
        <p:spPr>
          <a:xfrm>
            <a:off x="7651630" y="4420951"/>
            <a:ext cx="1322716" cy="914400"/>
          </a:xfrm>
          <a:prstGeom prst="ellipse">
            <a:avLst/>
          </a:prstGeom>
          <a:solidFill>
            <a:srgbClr val="81AB94"/>
          </a:solidFill>
          <a:ln w="19050">
            <a:solidFill>
              <a:srgbClr val="D8E2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331 Nodes</a:t>
            </a:r>
          </a:p>
        </p:txBody>
      </p:sp>
      <p:sp>
        <p:nvSpPr>
          <p:cNvPr id="31" name="Oval 30">
            <a:extLst>
              <a:ext uri="{FF2B5EF4-FFF2-40B4-BE49-F238E27FC236}">
                <a16:creationId xmlns:a16="http://schemas.microsoft.com/office/drawing/2014/main" id="{DED16B8E-8E92-2DE8-C400-10DD018662F8}"/>
              </a:ext>
            </a:extLst>
          </p:cNvPr>
          <p:cNvSpPr/>
          <p:nvPr/>
        </p:nvSpPr>
        <p:spPr>
          <a:xfrm>
            <a:off x="9394705" y="4420951"/>
            <a:ext cx="1322716" cy="914400"/>
          </a:xfrm>
          <a:prstGeom prst="ellipse">
            <a:avLst/>
          </a:prstGeom>
          <a:solidFill>
            <a:srgbClr val="81AB94"/>
          </a:solidFill>
          <a:ln w="19050">
            <a:solidFill>
              <a:srgbClr val="D8E2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163 Edges</a:t>
            </a:r>
          </a:p>
        </p:txBody>
      </p:sp>
    </p:spTree>
    <p:extLst>
      <p:ext uri="{BB962C8B-B14F-4D97-AF65-F5344CB8AC3E}">
        <p14:creationId xmlns:p14="http://schemas.microsoft.com/office/powerpoint/2010/main" val="2894829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xEl>
                                              <p:pRg st="1" end="1"/>
                                            </p:txEl>
                                          </p:spTgt>
                                        </p:tgtEl>
                                        <p:attrNameLst>
                                          <p:attrName>style.visibility</p:attrName>
                                        </p:attrNameLst>
                                      </p:cBhvr>
                                      <p:to>
                                        <p:strVal val="visible"/>
                                      </p:to>
                                    </p:set>
                                    <p:animEffect transition="in" filter="fade">
                                      <p:cBhvr>
                                        <p:cTn id="7" dur="500"/>
                                        <p:tgtEl>
                                          <p:spTgt spid="10">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xEl>
                                              <p:pRg st="2" end="2"/>
                                            </p:txEl>
                                          </p:spTgt>
                                        </p:tgtEl>
                                        <p:attrNameLst>
                                          <p:attrName>style.visibility</p:attrName>
                                        </p:attrNameLst>
                                      </p:cBhvr>
                                      <p:to>
                                        <p:strVal val="visible"/>
                                      </p:to>
                                    </p:set>
                                    <p:animEffect transition="in" filter="fade">
                                      <p:cBhvr>
                                        <p:cTn id="12" dur="500"/>
                                        <p:tgtEl>
                                          <p:spTgt spid="10">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xEl>
                                              <p:pRg st="3" end="3"/>
                                            </p:txEl>
                                          </p:spTgt>
                                        </p:tgtEl>
                                        <p:attrNameLst>
                                          <p:attrName>style.visibility</p:attrName>
                                        </p:attrNameLst>
                                      </p:cBhvr>
                                      <p:to>
                                        <p:strVal val="visible"/>
                                      </p:to>
                                    </p:set>
                                    <p:animEffect transition="in" filter="fade">
                                      <p:cBhvr>
                                        <p:cTn id="17" dur="500"/>
                                        <p:tgtEl>
                                          <p:spTgt spid="10">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
                                            <p:txEl>
                                              <p:pRg st="4" end="4"/>
                                            </p:txEl>
                                          </p:spTgt>
                                        </p:tgtEl>
                                        <p:attrNameLst>
                                          <p:attrName>style.visibility</p:attrName>
                                        </p:attrNameLst>
                                      </p:cBhvr>
                                      <p:to>
                                        <p:strVal val="visible"/>
                                      </p:to>
                                    </p:set>
                                    <p:animEffect transition="in" filter="fade">
                                      <p:cBhvr>
                                        <p:cTn id="22" dur="500"/>
                                        <p:tgtEl>
                                          <p:spTgt spid="10">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8"/>
                                        </p:tgtEl>
                                        <p:attrNameLst>
                                          <p:attrName>style.visibility</p:attrName>
                                        </p:attrNameLst>
                                      </p:cBhvr>
                                      <p:to>
                                        <p:strVal val="visible"/>
                                      </p:to>
                                    </p:set>
                                    <p:animEffect transition="in" filter="fade">
                                      <p:cBhvr>
                                        <p:cTn id="27" dur="500"/>
                                        <p:tgtEl>
                                          <p:spTgt spid="28"/>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9"/>
                                        </p:tgtEl>
                                        <p:attrNameLst>
                                          <p:attrName>style.visibility</p:attrName>
                                        </p:attrNameLst>
                                      </p:cBhvr>
                                      <p:to>
                                        <p:strVal val="visible"/>
                                      </p:to>
                                    </p:set>
                                    <p:animEffect transition="in" filter="fade">
                                      <p:cBhvr>
                                        <p:cTn id="30" dur="500"/>
                                        <p:tgtEl>
                                          <p:spTgt spid="29"/>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27">
                                            <p:txEl>
                                              <p:pRg st="0" end="0"/>
                                            </p:txEl>
                                          </p:spTgt>
                                        </p:tgtEl>
                                        <p:attrNameLst>
                                          <p:attrName>style.visibility</p:attrName>
                                        </p:attrNameLst>
                                      </p:cBhvr>
                                      <p:to>
                                        <p:strVal val="visible"/>
                                      </p:to>
                                    </p:set>
                                    <p:animEffect transition="in" filter="fade">
                                      <p:cBhvr>
                                        <p:cTn id="35" dur="500"/>
                                        <p:tgtEl>
                                          <p:spTgt spid="27">
                                            <p:txEl>
                                              <p:pRg st="0" end="0"/>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27">
                                            <p:txEl>
                                              <p:pRg st="1" end="1"/>
                                            </p:txEl>
                                          </p:spTgt>
                                        </p:tgtEl>
                                        <p:attrNameLst>
                                          <p:attrName>style.visibility</p:attrName>
                                        </p:attrNameLst>
                                      </p:cBhvr>
                                      <p:to>
                                        <p:strVal val="visible"/>
                                      </p:to>
                                    </p:set>
                                    <p:animEffect transition="in" filter="fade">
                                      <p:cBhvr>
                                        <p:cTn id="40" dur="500"/>
                                        <p:tgtEl>
                                          <p:spTgt spid="27">
                                            <p:txEl>
                                              <p:pRg st="1" end="1"/>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27">
                                            <p:txEl>
                                              <p:pRg st="2" end="2"/>
                                            </p:txEl>
                                          </p:spTgt>
                                        </p:tgtEl>
                                        <p:attrNameLst>
                                          <p:attrName>style.visibility</p:attrName>
                                        </p:attrNameLst>
                                      </p:cBhvr>
                                      <p:to>
                                        <p:strVal val="visible"/>
                                      </p:to>
                                    </p:set>
                                    <p:animEffect transition="in" filter="fade">
                                      <p:cBhvr>
                                        <p:cTn id="45" dur="500"/>
                                        <p:tgtEl>
                                          <p:spTgt spid="27">
                                            <p:txEl>
                                              <p:pRg st="2" end="2"/>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27">
                                            <p:txEl>
                                              <p:pRg st="3" end="3"/>
                                            </p:txEl>
                                          </p:spTgt>
                                        </p:tgtEl>
                                        <p:attrNameLst>
                                          <p:attrName>style.visibility</p:attrName>
                                        </p:attrNameLst>
                                      </p:cBhvr>
                                      <p:to>
                                        <p:strVal val="visible"/>
                                      </p:to>
                                    </p:set>
                                    <p:animEffect transition="in" filter="fade">
                                      <p:cBhvr>
                                        <p:cTn id="50" dur="500"/>
                                        <p:tgtEl>
                                          <p:spTgt spid="27">
                                            <p:txEl>
                                              <p:pRg st="3" end="3"/>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30"/>
                                        </p:tgtEl>
                                        <p:attrNameLst>
                                          <p:attrName>style.visibility</p:attrName>
                                        </p:attrNameLst>
                                      </p:cBhvr>
                                      <p:to>
                                        <p:strVal val="visible"/>
                                      </p:to>
                                    </p:set>
                                    <p:animEffect transition="in" filter="fade">
                                      <p:cBhvr>
                                        <p:cTn id="55" dur="500"/>
                                        <p:tgtEl>
                                          <p:spTgt spid="30"/>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31"/>
                                        </p:tgtEl>
                                        <p:attrNameLst>
                                          <p:attrName>style.visibility</p:attrName>
                                        </p:attrNameLst>
                                      </p:cBhvr>
                                      <p:to>
                                        <p:strVal val="visible"/>
                                      </p:to>
                                    </p:set>
                                    <p:animEffect transition="in" filter="fade">
                                      <p:cBhvr>
                                        <p:cTn id="58"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30" grpId="0" animBg="1"/>
      <p:bldP spid="31" grpId="0" animBg="1"/>
    </p:bldLst>
  </p:timing>
</p:sld>
</file>

<file path=ppt/theme/theme1.xml><?xml version="1.0" encoding="utf-8"?>
<a:theme xmlns:a="http://schemas.openxmlformats.org/drawingml/2006/main" name="FadeVTI">
  <a:themeElements>
    <a:clrScheme name="AnalogousFromLightSeedLeftStep">
      <a:dk1>
        <a:srgbClr val="000000"/>
      </a:dk1>
      <a:lt1>
        <a:srgbClr val="FFFFFF"/>
      </a:lt1>
      <a:dk2>
        <a:srgbClr val="393620"/>
      </a:dk2>
      <a:lt2>
        <a:srgbClr val="E8E2E5"/>
      </a:lt2>
      <a:accent1>
        <a:srgbClr val="81AB94"/>
      </a:accent1>
      <a:accent2>
        <a:srgbClr val="76AD78"/>
      </a:accent2>
      <a:accent3>
        <a:srgbClr val="8FA880"/>
      </a:accent3>
      <a:accent4>
        <a:srgbClr val="9CA671"/>
      </a:accent4>
      <a:accent5>
        <a:srgbClr val="AAA180"/>
      </a:accent5>
      <a:accent6>
        <a:srgbClr val="BA947F"/>
      </a:accent6>
      <a:hlink>
        <a:srgbClr val="AE698F"/>
      </a:hlink>
      <a:folHlink>
        <a:srgbClr val="7F7F7F"/>
      </a:folHlink>
    </a:clrScheme>
    <a:fontScheme name="Custom 49">
      <a:majorFont>
        <a:latin typeface="Aharoni"/>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adeVTI" id="{1194088A-B135-4437-9FD8-7466BBC13A13}" vid="{B787DE2F-1995-45D8-A8E2-6B5CC521AC55}"/>
    </a:ext>
  </a:extLst>
</a:theme>
</file>

<file path=docProps/app.xml><?xml version="1.0" encoding="utf-8"?>
<Properties xmlns="http://schemas.openxmlformats.org/officeDocument/2006/extended-properties" xmlns:vt="http://schemas.openxmlformats.org/officeDocument/2006/docPropsVTypes">
  <TotalTime>7493</TotalTime>
  <Words>1235</Words>
  <Application>Microsoft Office PowerPoint</Application>
  <PresentationFormat>Widescreen</PresentationFormat>
  <Paragraphs>253</Paragraphs>
  <Slides>22</Slides>
  <Notes>0</Notes>
  <HiddenSlides>0</HiddenSlides>
  <MMClips>2</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22</vt:i4>
      </vt:variant>
    </vt:vector>
  </HeadingPairs>
  <TitlesOfParts>
    <vt:vector size="28" baseType="lpstr">
      <vt:lpstr>Aharoni</vt:lpstr>
      <vt:lpstr>Arial</vt:lpstr>
      <vt:lpstr>Avenir Next LT Pro</vt:lpstr>
      <vt:lpstr>Cambria Math</vt:lpstr>
      <vt:lpstr>Courier New</vt:lpstr>
      <vt:lpstr>FadeVTI</vt:lpstr>
      <vt:lpstr>Amtrak Rail Station Network </vt:lpstr>
      <vt:lpstr>Overview</vt:lpstr>
      <vt:lpstr>PowerPoint Presentation</vt:lpstr>
      <vt:lpstr>Graph Generation</vt:lpstr>
      <vt:lpstr>Graph Generation</vt:lpstr>
      <vt:lpstr>Graph Generation</vt:lpstr>
      <vt:lpstr>Graph Generation</vt:lpstr>
      <vt:lpstr>Graph Generation</vt:lpstr>
      <vt:lpstr>Graph Generation</vt:lpstr>
      <vt:lpstr>Graph Generation</vt:lpstr>
      <vt:lpstr>Analysis</vt:lpstr>
      <vt:lpstr>Components &amp; Diameter</vt:lpstr>
      <vt:lpstr>Degree Distribution</vt:lpstr>
      <vt:lpstr>Assortativity</vt:lpstr>
      <vt:lpstr>Assortativity by State</vt:lpstr>
      <vt:lpstr>Scalar Assortativity</vt:lpstr>
      <vt:lpstr>Eigenvector Centrality</vt:lpstr>
      <vt:lpstr>Eigenvector Centrality</vt:lpstr>
      <vt:lpstr>Betweenness Centrality</vt:lpstr>
      <vt:lpstr>Betweenness Centrality</vt:lpstr>
      <vt:lpstr>Conclusion</vt:lpstr>
      <vt:lpstr>Questions?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Amtrak Rail Station Network</dc:title>
  <dc:creator>Kogel, Tanner Jay</dc:creator>
  <cp:lastModifiedBy>Kogel, Tanner Jay</cp:lastModifiedBy>
  <cp:revision>17</cp:revision>
  <dcterms:created xsi:type="dcterms:W3CDTF">2023-04-17T20:50:55Z</dcterms:created>
  <dcterms:modified xsi:type="dcterms:W3CDTF">2023-05-08T00:09:05Z</dcterms:modified>
</cp:coreProperties>
</file>